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u-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showGuides="1">
      <p:cViewPr varScale="1">
        <p:scale>
          <a:sx n="103" d="100"/>
          <a:sy n="103" d="100"/>
        </p:scale>
        <p:origin x="15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u-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6A1EA-15E6-41D7-908F-505154CAD45E}" type="datetimeFigureOut">
              <a:rPr lang="eu-ES" smtClean="0"/>
              <a:t>2025/1/31</a:t>
            </a:fld>
            <a:endParaRPr lang="eu-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u-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u-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1F7AA-A0BD-435C-9FC2-0FA9616770A9}" type="slidenum">
              <a:rPr lang="eu-ES" smtClean="0"/>
              <a:t>‹Nº›</a:t>
            </a:fld>
            <a:endParaRPr lang="eu-ES"/>
          </a:p>
        </p:txBody>
      </p:sp>
    </p:spTree>
    <p:extLst>
      <p:ext uri="{BB962C8B-B14F-4D97-AF65-F5344CB8AC3E}">
        <p14:creationId xmlns:p14="http://schemas.microsoft.com/office/powerpoint/2010/main" val="423697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8D6F0-5EA5-4083-BB80-F005B9C82DDD}" type="slidenum">
              <a:rPr lang="eu-ES"/>
              <a:pPr fontAlgn="base">
                <a:spcBef>
                  <a:spcPct val="0"/>
                </a:spcBef>
                <a:spcAft>
                  <a:spcPct val="0"/>
                </a:spcAft>
                <a:defRPr/>
              </a:pPr>
              <a:t>1</a:t>
            </a:fld>
            <a:endParaRPr lang="eu-ES"/>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u-ES"/>
          </a:p>
        </p:txBody>
      </p:sp>
    </p:spTree>
    <p:extLst>
      <p:ext uri="{BB962C8B-B14F-4D97-AF65-F5344CB8AC3E}">
        <p14:creationId xmlns:p14="http://schemas.microsoft.com/office/powerpoint/2010/main" val="420487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1B827E-25CD-4998-878D-AA588A6196C3}" type="slidenum">
              <a:rPr lang="eu-ES"/>
              <a:pPr fontAlgn="base">
                <a:spcBef>
                  <a:spcPct val="0"/>
                </a:spcBef>
                <a:spcAft>
                  <a:spcPct val="0"/>
                </a:spcAft>
                <a:defRPr/>
              </a:pPr>
              <a:t>6</a:t>
            </a:fld>
            <a:endParaRPr lang="eu-ES"/>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u-ES"/>
          </a:p>
        </p:txBody>
      </p:sp>
    </p:spTree>
    <p:extLst>
      <p:ext uri="{BB962C8B-B14F-4D97-AF65-F5344CB8AC3E}">
        <p14:creationId xmlns:p14="http://schemas.microsoft.com/office/powerpoint/2010/main" val="335521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u-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u-ES"/>
          </a:p>
        </p:txBody>
      </p:sp>
      <p:sp>
        <p:nvSpPr>
          <p:cNvPr id="4" name="Marcador de fecha 3"/>
          <p:cNvSpPr>
            <a:spLocks noGrp="1"/>
          </p:cNvSpPr>
          <p:nvPr>
            <p:ph type="dt" sz="half" idx="10"/>
          </p:nvPr>
        </p:nvSpPr>
        <p:spPr/>
        <p:txBody>
          <a:bodyPr/>
          <a:lstStyle/>
          <a:p>
            <a:fld id="{08BF4100-6282-41A0-A31C-BF5CF430911C}" type="datetimeFigureOut">
              <a:rPr lang="eu-ES" smtClean="0"/>
              <a:t>2025/1/31</a:t>
            </a:fld>
            <a:endParaRPr lang="eu-ES"/>
          </a:p>
        </p:txBody>
      </p:sp>
      <p:sp>
        <p:nvSpPr>
          <p:cNvPr id="5" name="Marcador de pie de página 4"/>
          <p:cNvSpPr>
            <a:spLocks noGrp="1"/>
          </p:cNvSpPr>
          <p:nvPr>
            <p:ph type="ftr" sz="quarter" idx="11"/>
          </p:nvPr>
        </p:nvSpPr>
        <p:spPr/>
        <p:txBody>
          <a:bodyPr/>
          <a:lstStyle/>
          <a:p>
            <a:endParaRPr lang="eu-ES"/>
          </a:p>
        </p:txBody>
      </p:sp>
      <p:sp>
        <p:nvSpPr>
          <p:cNvPr id="6" name="Marcador de número de diapositiva 5"/>
          <p:cNvSpPr>
            <a:spLocks noGrp="1"/>
          </p:cNvSpPr>
          <p:nvPr>
            <p:ph type="sldNum" sz="quarter" idx="12"/>
          </p:nvPr>
        </p:nvSpPr>
        <p:spPr/>
        <p:txBody>
          <a:bodyPr/>
          <a:lstStyle/>
          <a:p>
            <a:fld id="{5063866F-764A-4A13-A923-DADF07932074}" type="slidenum">
              <a:rPr lang="eu-ES" smtClean="0"/>
              <a:t>‹Nº›</a:t>
            </a:fld>
            <a:endParaRPr lang="eu-ES"/>
          </a:p>
        </p:txBody>
      </p:sp>
    </p:spTree>
    <p:extLst>
      <p:ext uri="{BB962C8B-B14F-4D97-AF65-F5344CB8AC3E}">
        <p14:creationId xmlns:p14="http://schemas.microsoft.com/office/powerpoint/2010/main" val="234853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u-E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fecha 3"/>
          <p:cNvSpPr>
            <a:spLocks noGrp="1"/>
          </p:cNvSpPr>
          <p:nvPr>
            <p:ph type="dt" sz="half" idx="10"/>
          </p:nvPr>
        </p:nvSpPr>
        <p:spPr/>
        <p:txBody>
          <a:bodyPr/>
          <a:lstStyle/>
          <a:p>
            <a:fld id="{08BF4100-6282-41A0-A31C-BF5CF430911C}" type="datetimeFigureOut">
              <a:rPr lang="eu-ES" smtClean="0"/>
              <a:t>2025/1/31</a:t>
            </a:fld>
            <a:endParaRPr lang="eu-ES"/>
          </a:p>
        </p:txBody>
      </p:sp>
      <p:sp>
        <p:nvSpPr>
          <p:cNvPr id="5" name="Marcador de pie de página 4"/>
          <p:cNvSpPr>
            <a:spLocks noGrp="1"/>
          </p:cNvSpPr>
          <p:nvPr>
            <p:ph type="ftr" sz="quarter" idx="11"/>
          </p:nvPr>
        </p:nvSpPr>
        <p:spPr/>
        <p:txBody>
          <a:bodyPr/>
          <a:lstStyle/>
          <a:p>
            <a:endParaRPr lang="eu-ES"/>
          </a:p>
        </p:txBody>
      </p:sp>
      <p:sp>
        <p:nvSpPr>
          <p:cNvPr id="6" name="Marcador de número de diapositiva 5"/>
          <p:cNvSpPr>
            <a:spLocks noGrp="1"/>
          </p:cNvSpPr>
          <p:nvPr>
            <p:ph type="sldNum" sz="quarter" idx="12"/>
          </p:nvPr>
        </p:nvSpPr>
        <p:spPr/>
        <p:txBody>
          <a:bodyPr/>
          <a:lstStyle/>
          <a:p>
            <a:fld id="{5063866F-764A-4A13-A923-DADF07932074}" type="slidenum">
              <a:rPr lang="eu-ES" smtClean="0"/>
              <a:t>‹Nº›</a:t>
            </a:fld>
            <a:endParaRPr lang="eu-ES"/>
          </a:p>
        </p:txBody>
      </p:sp>
    </p:spTree>
    <p:extLst>
      <p:ext uri="{BB962C8B-B14F-4D97-AF65-F5344CB8AC3E}">
        <p14:creationId xmlns:p14="http://schemas.microsoft.com/office/powerpoint/2010/main" val="425286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u-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fecha 3"/>
          <p:cNvSpPr>
            <a:spLocks noGrp="1"/>
          </p:cNvSpPr>
          <p:nvPr>
            <p:ph type="dt" sz="half" idx="10"/>
          </p:nvPr>
        </p:nvSpPr>
        <p:spPr/>
        <p:txBody>
          <a:bodyPr/>
          <a:lstStyle/>
          <a:p>
            <a:fld id="{08BF4100-6282-41A0-A31C-BF5CF430911C}" type="datetimeFigureOut">
              <a:rPr lang="eu-ES" smtClean="0"/>
              <a:t>2025/1/31</a:t>
            </a:fld>
            <a:endParaRPr lang="eu-ES"/>
          </a:p>
        </p:txBody>
      </p:sp>
      <p:sp>
        <p:nvSpPr>
          <p:cNvPr id="5" name="Marcador de pie de página 4"/>
          <p:cNvSpPr>
            <a:spLocks noGrp="1"/>
          </p:cNvSpPr>
          <p:nvPr>
            <p:ph type="ftr" sz="quarter" idx="11"/>
          </p:nvPr>
        </p:nvSpPr>
        <p:spPr/>
        <p:txBody>
          <a:bodyPr/>
          <a:lstStyle/>
          <a:p>
            <a:endParaRPr lang="eu-ES"/>
          </a:p>
        </p:txBody>
      </p:sp>
      <p:sp>
        <p:nvSpPr>
          <p:cNvPr id="6" name="Marcador de número de diapositiva 5"/>
          <p:cNvSpPr>
            <a:spLocks noGrp="1"/>
          </p:cNvSpPr>
          <p:nvPr>
            <p:ph type="sldNum" sz="quarter" idx="12"/>
          </p:nvPr>
        </p:nvSpPr>
        <p:spPr/>
        <p:txBody>
          <a:bodyPr/>
          <a:lstStyle/>
          <a:p>
            <a:fld id="{5063866F-764A-4A13-A923-DADF07932074}" type="slidenum">
              <a:rPr lang="eu-ES" smtClean="0"/>
              <a:t>‹Nº›</a:t>
            </a:fld>
            <a:endParaRPr lang="eu-ES"/>
          </a:p>
        </p:txBody>
      </p:sp>
    </p:spTree>
    <p:extLst>
      <p:ext uri="{BB962C8B-B14F-4D97-AF65-F5344CB8AC3E}">
        <p14:creationId xmlns:p14="http://schemas.microsoft.com/office/powerpoint/2010/main" val="252096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u-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fecha 3"/>
          <p:cNvSpPr>
            <a:spLocks noGrp="1"/>
          </p:cNvSpPr>
          <p:nvPr>
            <p:ph type="dt" sz="half" idx="10"/>
          </p:nvPr>
        </p:nvSpPr>
        <p:spPr/>
        <p:txBody>
          <a:bodyPr/>
          <a:lstStyle/>
          <a:p>
            <a:fld id="{08BF4100-6282-41A0-A31C-BF5CF430911C}" type="datetimeFigureOut">
              <a:rPr lang="eu-ES" smtClean="0"/>
              <a:t>2025/1/31</a:t>
            </a:fld>
            <a:endParaRPr lang="eu-ES"/>
          </a:p>
        </p:txBody>
      </p:sp>
      <p:sp>
        <p:nvSpPr>
          <p:cNvPr id="5" name="Marcador de pie de página 4"/>
          <p:cNvSpPr>
            <a:spLocks noGrp="1"/>
          </p:cNvSpPr>
          <p:nvPr>
            <p:ph type="ftr" sz="quarter" idx="11"/>
          </p:nvPr>
        </p:nvSpPr>
        <p:spPr/>
        <p:txBody>
          <a:bodyPr/>
          <a:lstStyle/>
          <a:p>
            <a:endParaRPr lang="eu-ES"/>
          </a:p>
        </p:txBody>
      </p:sp>
      <p:sp>
        <p:nvSpPr>
          <p:cNvPr id="6" name="Marcador de número de diapositiva 5"/>
          <p:cNvSpPr>
            <a:spLocks noGrp="1"/>
          </p:cNvSpPr>
          <p:nvPr>
            <p:ph type="sldNum" sz="quarter" idx="12"/>
          </p:nvPr>
        </p:nvSpPr>
        <p:spPr/>
        <p:txBody>
          <a:bodyPr/>
          <a:lstStyle/>
          <a:p>
            <a:fld id="{5063866F-764A-4A13-A923-DADF07932074}" type="slidenum">
              <a:rPr lang="eu-ES" smtClean="0"/>
              <a:t>‹Nº›</a:t>
            </a:fld>
            <a:endParaRPr lang="eu-ES"/>
          </a:p>
        </p:txBody>
      </p:sp>
    </p:spTree>
    <p:extLst>
      <p:ext uri="{BB962C8B-B14F-4D97-AF65-F5344CB8AC3E}">
        <p14:creationId xmlns:p14="http://schemas.microsoft.com/office/powerpoint/2010/main" val="210323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u-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8BF4100-6282-41A0-A31C-BF5CF430911C}" type="datetimeFigureOut">
              <a:rPr lang="eu-ES" smtClean="0"/>
              <a:t>2025/1/31</a:t>
            </a:fld>
            <a:endParaRPr lang="eu-ES"/>
          </a:p>
        </p:txBody>
      </p:sp>
      <p:sp>
        <p:nvSpPr>
          <p:cNvPr id="5" name="Marcador de pie de página 4"/>
          <p:cNvSpPr>
            <a:spLocks noGrp="1"/>
          </p:cNvSpPr>
          <p:nvPr>
            <p:ph type="ftr" sz="quarter" idx="11"/>
          </p:nvPr>
        </p:nvSpPr>
        <p:spPr/>
        <p:txBody>
          <a:bodyPr/>
          <a:lstStyle/>
          <a:p>
            <a:endParaRPr lang="eu-ES"/>
          </a:p>
        </p:txBody>
      </p:sp>
      <p:sp>
        <p:nvSpPr>
          <p:cNvPr id="6" name="Marcador de número de diapositiva 5"/>
          <p:cNvSpPr>
            <a:spLocks noGrp="1"/>
          </p:cNvSpPr>
          <p:nvPr>
            <p:ph type="sldNum" sz="quarter" idx="12"/>
          </p:nvPr>
        </p:nvSpPr>
        <p:spPr/>
        <p:txBody>
          <a:bodyPr/>
          <a:lstStyle/>
          <a:p>
            <a:fld id="{5063866F-764A-4A13-A923-DADF07932074}" type="slidenum">
              <a:rPr lang="eu-ES" smtClean="0"/>
              <a:t>‹Nº›</a:t>
            </a:fld>
            <a:endParaRPr lang="eu-ES"/>
          </a:p>
        </p:txBody>
      </p:sp>
    </p:spTree>
    <p:extLst>
      <p:ext uri="{BB962C8B-B14F-4D97-AF65-F5344CB8AC3E}">
        <p14:creationId xmlns:p14="http://schemas.microsoft.com/office/powerpoint/2010/main" val="230532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u-E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5" name="Marcador de fecha 4"/>
          <p:cNvSpPr>
            <a:spLocks noGrp="1"/>
          </p:cNvSpPr>
          <p:nvPr>
            <p:ph type="dt" sz="half" idx="10"/>
          </p:nvPr>
        </p:nvSpPr>
        <p:spPr/>
        <p:txBody>
          <a:bodyPr/>
          <a:lstStyle/>
          <a:p>
            <a:fld id="{08BF4100-6282-41A0-A31C-BF5CF430911C}" type="datetimeFigureOut">
              <a:rPr lang="eu-ES" smtClean="0"/>
              <a:t>2025/1/31</a:t>
            </a:fld>
            <a:endParaRPr lang="eu-ES"/>
          </a:p>
        </p:txBody>
      </p:sp>
      <p:sp>
        <p:nvSpPr>
          <p:cNvPr id="6" name="Marcador de pie de página 5"/>
          <p:cNvSpPr>
            <a:spLocks noGrp="1"/>
          </p:cNvSpPr>
          <p:nvPr>
            <p:ph type="ftr" sz="quarter" idx="11"/>
          </p:nvPr>
        </p:nvSpPr>
        <p:spPr/>
        <p:txBody>
          <a:bodyPr/>
          <a:lstStyle/>
          <a:p>
            <a:endParaRPr lang="eu-ES"/>
          </a:p>
        </p:txBody>
      </p:sp>
      <p:sp>
        <p:nvSpPr>
          <p:cNvPr id="7" name="Marcador de número de diapositiva 6"/>
          <p:cNvSpPr>
            <a:spLocks noGrp="1"/>
          </p:cNvSpPr>
          <p:nvPr>
            <p:ph type="sldNum" sz="quarter" idx="12"/>
          </p:nvPr>
        </p:nvSpPr>
        <p:spPr/>
        <p:txBody>
          <a:bodyPr/>
          <a:lstStyle/>
          <a:p>
            <a:fld id="{5063866F-764A-4A13-A923-DADF07932074}" type="slidenum">
              <a:rPr lang="eu-ES" smtClean="0"/>
              <a:t>‹Nº›</a:t>
            </a:fld>
            <a:endParaRPr lang="eu-ES"/>
          </a:p>
        </p:txBody>
      </p:sp>
    </p:spTree>
    <p:extLst>
      <p:ext uri="{BB962C8B-B14F-4D97-AF65-F5344CB8AC3E}">
        <p14:creationId xmlns:p14="http://schemas.microsoft.com/office/powerpoint/2010/main" val="9446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u-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7" name="Marcador de fecha 6"/>
          <p:cNvSpPr>
            <a:spLocks noGrp="1"/>
          </p:cNvSpPr>
          <p:nvPr>
            <p:ph type="dt" sz="half" idx="10"/>
          </p:nvPr>
        </p:nvSpPr>
        <p:spPr/>
        <p:txBody>
          <a:bodyPr/>
          <a:lstStyle/>
          <a:p>
            <a:fld id="{08BF4100-6282-41A0-A31C-BF5CF430911C}" type="datetimeFigureOut">
              <a:rPr lang="eu-ES" smtClean="0"/>
              <a:t>2025/1/31</a:t>
            </a:fld>
            <a:endParaRPr lang="eu-ES"/>
          </a:p>
        </p:txBody>
      </p:sp>
      <p:sp>
        <p:nvSpPr>
          <p:cNvPr id="8" name="Marcador de pie de página 7"/>
          <p:cNvSpPr>
            <a:spLocks noGrp="1"/>
          </p:cNvSpPr>
          <p:nvPr>
            <p:ph type="ftr" sz="quarter" idx="11"/>
          </p:nvPr>
        </p:nvSpPr>
        <p:spPr/>
        <p:txBody>
          <a:bodyPr/>
          <a:lstStyle/>
          <a:p>
            <a:endParaRPr lang="eu-ES"/>
          </a:p>
        </p:txBody>
      </p:sp>
      <p:sp>
        <p:nvSpPr>
          <p:cNvPr id="9" name="Marcador de número de diapositiva 8"/>
          <p:cNvSpPr>
            <a:spLocks noGrp="1"/>
          </p:cNvSpPr>
          <p:nvPr>
            <p:ph type="sldNum" sz="quarter" idx="12"/>
          </p:nvPr>
        </p:nvSpPr>
        <p:spPr/>
        <p:txBody>
          <a:bodyPr/>
          <a:lstStyle/>
          <a:p>
            <a:fld id="{5063866F-764A-4A13-A923-DADF07932074}" type="slidenum">
              <a:rPr lang="eu-ES" smtClean="0"/>
              <a:t>‹Nº›</a:t>
            </a:fld>
            <a:endParaRPr lang="eu-ES"/>
          </a:p>
        </p:txBody>
      </p:sp>
    </p:spTree>
    <p:extLst>
      <p:ext uri="{BB962C8B-B14F-4D97-AF65-F5344CB8AC3E}">
        <p14:creationId xmlns:p14="http://schemas.microsoft.com/office/powerpoint/2010/main" val="374256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u-ES"/>
          </a:p>
        </p:txBody>
      </p:sp>
      <p:sp>
        <p:nvSpPr>
          <p:cNvPr id="3" name="Marcador de fecha 2"/>
          <p:cNvSpPr>
            <a:spLocks noGrp="1"/>
          </p:cNvSpPr>
          <p:nvPr>
            <p:ph type="dt" sz="half" idx="10"/>
          </p:nvPr>
        </p:nvSpPr>
        <p:spPr/>
        <p:txBody>
          <a:bodyPr/>
          <a:lstStyle/>
          <a:p>
            <a:fld id="{08BF4100-6282-41A0-A31C-BF5CF430911C}" type="datetimeFigureOut">
              <a:rPr lang="eu-ES" smtClean="0"/>
              <a:t>2025/1/31</a:t>
            </a:fld>
            <a:endParaRPr lang="eu-ES"/>
          </a:p>
        </p:txBody>
      </p:sp>
      <p:sp>
        <p:nvSpPr>
          <p:cNvPr id="4" name="Marcador de pie de página 3"/>
          <p:cNvSpPr>
            <a:spLocks noGrp="1"/>
          </p:cNvSpPr>
          <p:nvPr>
            <p:ph type="ftr" sz="quarter" idx="11"/>
          </p:nvPr>
        </p:nvSpPr>
        <p:spPr/>
        <p:txBody>
          <a:bodyPr/>
          <a:lstStyle/>
          <a:p>
            <a:endParaRPr lang="eu-ES"/>
          </a:p>
        </p:txBody>
      </p:sp>
      <p:sp>
        <p:nvSpPr>
          <p:cNvPr id="5" name="Marcador de número de diapositiva 4"/>
          <p:cNvSpPr>
            <a:spLocks noGrp="1"/>
          </p:cNvSpPr>
          <p:nvPr>
            <p:ph type="sldNum" sz="quarter" idx="12"/>
          </p:nvPr>
        </p:nvSpPr>
        <p:spPr/>
        <p:txBody>
          <a:bodyPr/>
          <a:lstStyle/>
          <a:p>
            <a:fld id="{5063866F-764A-4A13-A923-DADF07932074}" type="slidenum">
              <a:rPr lang="eu-ES" smtClean="0"/>
              <a:t>‹Nº›</a:t>
            </a:fld>
            <a:endParaRPr lang="eu-ES"/>
          </a:p>
        </p:txBody>
      </p:sp>
    </p:spTree>
    <p:extLst>
      <p:ext uri="{BB962C8B-B14F-4D97-AF65-F5344CB8AC3E}">
        <p14:creationId xmlns:p14="http://schemas.microsoft.com/office/powerpoint/2010/main" val="411810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8BF4100-6282-41A0-A31C-BF5CF430911C}" type="datetimeFigureOut">
              <a:rPr lang="eu-ES" smtClean="0"/>
              <a:t>2025/1/31</a:t>
            </a:fld>
            <a:endParaRPr lang="eu-ES"/>
          </a:p>
        </p:txBody>
      </p:sp>
      <p:sp>
        <p:nvSpPr>
          <p:cNvPr id="3" name="Marcador de pie de página 2"/>
          <p:cNvSpPr>
            <a:spLocks noGrp="1"/>
          </p:cNvSpPr>
          <p:nvPr>
            <p:ph type="ftr" sz="quarter" idx="11"/>
          </p:nvPr>
        </p:nvSpPr>
        <p:spPr/>
        <p:txBody>
          <a:bodyPr/>
          <a:lstStyle/>
          <a:p>
            <a:endParaRPr lang="eu-ES"/>
          </a:p>
        </p:txBody>
      </p:sp>
      <p:sp>
        <p:nvSpPr>
          <p:cNvPr id="4" name="Marcador de número de diapositiva 3"/>
          <p:cNvSpPr>
            <a:spLocks noGrp="1"/>
          </p:cNvSpPr>
          <p:nvPr>
            <p:ph type="sldNum" sz="quarter" idx="12"/>
          </p:nvPr>
        </p:nvSpPr>
        <p:spPr/>
        <p:txBody>
          <a:bodyPr/>
          <a:lstStyle/>
          <a:p>
            <a:fld id="{5063866F-764A-4A13-A923-DADF07932074}" type="slidenum">
              <a:rPr lang="eu-ES" smtClean="0"/>
              <a:t>‹Nº›</a:t>
            </a:fld>
            <a:endParaRPr lang="eu-ES"/>
          </a:p>
        </p:txBody>
      </p:sp>
    </p:spTree>
    <p:extLst>
      <p:ext uri="{BB962C8B-B14F-4D97-AF65-F5344CB8AC3E}">
        <p14:creationId xmlns:p14="http://schemas.microsoft.com/office/powerpoint/2010/main" val="120442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u-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8BF4100-6282-41A0-A31C-BF5CF430911C}" type="datetimeFigureOut">
              <a:rPr lang="eu-ES" smtClean="0"/>
              <a:t>2025/1/31</a:t>
            </a:fld>
            <a:endParaRPr lang="eu-ES"/>
          </a:p>
        </p:txBody>
      </p:sp>
      <p:sp>
        <p:nvSpPr>
          <p:cNvPr id="6" name="Marcador de pie de página 5"/>
          <p:cNvSpPr>
            <a:spLocks noGrp="1"/>
          </p:cNvSpPr>
          <p:nvPr>
            <p:ph type="ftr" sz="quarter" idx="11"/>
          </p:nvPr>
        </p:nvSpPr>
        <p:spPr/>
        <p:txBody>
          <a:bodyPr/>
          <a:lstStyle/>
          <a:p>
            <a:endParaRPr lang="eu-ES"/>
          </a:p>
        </p:txBody>
      </p:sp>
      <p:sp>
        <p:nvSpPr>
          <p:cNvPr id="7" name="Marcador de número de diapositiva 6"/>
          <p:cNvSpPr>
            <a:spLocks noGrp="1"/>
          </p:cNvSpPr>
          <p:nvPr>
            <p:ph type="sldNum" sz="quarter" idx="12"/>
          </p:nvPr>
        </p:nvSpPr>
        <p:spPr/>
        <p:txBody>
          <a:bodyPr/>
          <a:lstStyle/>
          <a:p>
            <a:fld id="{5063866F-764A-4A13-A923-DADF07932074}" type="slidenum">
              <a:rPr lang="eu-ES" smtClean="0"/>
              <a:t>‹Nº›</a:t>
            </a:fld>
            <a:endParaRPr lang="eu-ES"/>
          </a:p>
        </p:txBody>
      </p:sp>
    </p:spTree>
    <p:extLst>
      <p:ext uri="{BB962C8B-B14F-4D97-AF65-F5344CB8AC3E}">
        <p14:creationId xmlns:p14="http://schemas.microsoft.com/office/powerpoint/2010/main" val="356357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u-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u-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8BF4100-6282-41A0-A31C-BF5CF430911C}" type="datetimeFigureOut">
              <a:rPr lang="eu-ES" smtClean="0"/>
              <a:t>2025/1/31</a:t>
            </a:fld>
            <a:endParaRPr lang="eu-ES"/>
          </a:p>
        </p:txBody>
      </p:sp>
      <p:sp>
        <p:nvSpPr>
          <p:cNvPr id="6" name="Marcador de pie de página 5"/>
          <p:cNvSpPr>
            <a:spLocks noGrp="1"/>
          </p:cNvSpPr>
          <p:nvPr>
            <p:ph type="ftr" sz="quarter" idx="11"/>
          </p:nvPr>
        </p:nvSpPr>
        <p:spPr/>
        <p:txBody>
          <a:bodyPr/>
          <a:lstStyle/>
          <a:p>
            <a:endParaRPr lang="eu-ES"/>
          </a:p>
        </p:txBody>
      </p:sp>
      <p:sp>
        <p:nvSpPr>
          <p:cNvPr id="7" name="Marcador de número de diapositiva 6"/>
          <p:cNvSpPr>
            <a:spLocks noGrp="1"/>
          </p:cNvSpPr>
          <p:nvPr>
            <p:ph type="sldNum" sz="quarter" idx="12"/>
          </p:nvPr>
        </p:nvSpPr>
        <p:spPr/>
        <p:txBody>
          <a:bodyPr/>
          <a:lstStyle/>
          <a:p>
            <a:fld id="{5063866F-764A-4A13-A923-DADF07932074}" type="slidenum">
              <a:rPr lang="eu-ES" smtClean="0"/>
              <a:t>‹Nº›</a:t>
            </a:fld>
            <a:endParaRPr lang="eu-ES"/>
          </a:p>
        </p:txBody>
      </p:sp>
    </p:spTree>
    <p:extLst>
      <p:ext uri="{BB962C8B-B14F-4D97-AF65-F5344CB8AC3E}">
        <p14:creationId xmlns:p14="http://schemas.microsoft.com/office/powerpoint/2010/main" val="210497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u-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u-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F4100-6282-41A0-A31C-BF5CF430911C}" type="datetimeFigureOut">
              <a:rPr lang="eu-ES" smtClean="0"/>
              <a:t>2025/1/31</a:t>
            </a:fld>
            <a:endParaRPr lang="eu-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u-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3866F-764A-4A13-A923-DADF07932074}" type="slidenum">
              <a:rPr lang="eu-ES" smtClean="0"/>
              <a:t>‹Nº›</a:t>
            </a:fld>
            <a:endParaRPr lang="eu-ES"/>
          </a:p>
        </p:txBody>
      </p:sp>
    </p:spTree>
    <p:extLst>
      <p:ext uri="{BB962C8B-B14F-4D97-AF65-F5344CB8AC3E}">
        <p14:creationId xmlns:p14="http://schemas.microsoft.com/office/powerpoint/2010/main" val="1580297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u-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euskadi.eus/ab34aElhuyarHiztegiaWar/ab34ahiztegia/reinterpretar*/G/ordaina/berrinterpretatu/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3390900" y="447676"/>
            <a:ext cx="5295900" cy="400110"/>
          </a:xfrm>
          <a:prstGeom prst="rect">
            <a:avLst/>
          </a:prstGeom>
          <a:noFill/>
          <a:ln w="9525">
            <a:noFill/>
            <a:miter lim="800000"/>
            <a:headEnd/>
            <a:tailEnd/>
          </a:ln>
        </p:spPr>
        <p:txBody>
          <a:bodyPr wrap="square">
            <a:spAutoFit/>
          </a:bodyPr>
          <a:lstStyle/>
          <a:p>
            <a:r>
              <a:rPr lang="eu-ES" altLang="ja-JP" sz="2000" b="1" dirty="0" err="1">
                <a:solidFill>
                  <a:srgbClr val="00B0F0"/>
                </a:solidFill>
                <a:latin typeface="Calibri" pitchFamily="34" charset="0"/>
                <a:cs typeface="ＭＳ Ｐゴシック"/>
              </a:rPr>
              <a:t>Modelizazio</a:t>
            </a:r>
            <a:r>
              <a:rPr lang="eu-ES" altLang="ja-JP" sz="2000" b="1" dirty="0">
                <a:solidFill>
                  <a:srgbClr val="00B0F0"/>
                </a:solidFill>
                <a:latin typeface="Calibri" pitchFamily="34" charset="0"/>
                <a:cs typeface="ＭＳ Ｐゴシック"/>
              </a:rPr>
              <a:t> zientifikoa eta modeloak</a:t>
            </a:r>
            <a:endParaRPr lang="eu-ES" sz="2000" dirty="0">
              <a:solidFill>
                <a:srgbClr val="00B0F0"/>
              </a:solidFill>
              <a:latin typeface="Calibri" pitchFamily="34" charset="0"/>
            </a:endParaRPr>
          </a:p>
        </p:txBody>
      </p:sp>
      <p:sp>
        <p:nvSpPr>
          <p:cNvPr id="28674" name="Rectangle 3"/>
          <p:cNvSpPr>
            <a:spLocks noChangeArrowheads="1"/>
          </p:cNvSpPr>
          <p:nvPr/>
        </p:nvSpPr>
        <p:spPr bwMode="auto">
          <a:xfrm>
            <a:off x="2057401" y="1370014"/>
            <a:ext cx="8156575" cy="915987"/>
          </a:xfrm>
          <a:prstGeom prst="rect">
            <a:avLst/>
          </a:prstGeom>
          <a:noFill/>
          <a:ln w="9525">
            <a:noFill/>
            <a:miter lim="800000"/>
            <a:headEnd/>
            <a:tailEnd/>
          </a:ln>
        </p:spPr>
        <p:txBody>
          <a:bodyPr>
            <a:spAutoFit/>
          </a:bodyPr>
          <a:lstStyle/>
          <a:p>
            <a:r>
              <a:rPr lang="eu-ES" b="1" dirty="0">
                <a:latin typeface="Calibri" pitchFamily="34" charset="0"/>
              </a:rPr>
              <a:t>Zertan datza pentsamendu zientifikoa?</a:t>
            </a:r>
          </a:p>
          <a:p>
            <a:r>
              <a:rPr lang="eu-ES" dirty="0">
                <a:latin typeface="Calibri" pitchFamily="34" charset="0"/>
              </a:rPr>
              <a:t>Komunitate zientifikoak munduaren </a:t>
            </a:r>
            <a:r>
              <a:rPr lang="eu-ES" b="1" dirty="0">
                <a:latin typeface="Calibri" pitchFamily="34" charset="0"/>
              </a:rPr>
              <a:t>azalpen arrazionalak eraikitzen ditu</a:t>
            </a:r>
            <a:r>
              <a:rPr lang="eu-ES" dirty="0">
                <a:latin typeface="Calibri" pitchFamily="34" charset="0"/>
              </a:rPr>
              <a:t> eta horien multzoa zientziaren produktua da.</a:t>
            </a:r>
          </a:p>
        </p:txBody>
      </p:sp>
      <p:sp>
        <p:nvSpPr>
          <p:cNvPr id="28675" name="Rectangle 4"/>
          <p:cNvSpPr>
            <a:spLocks noChangeArrowheads="1"/>
          </p:cNvSpPr>
          <p:nvPr/>
        </p:nvSpPr>
        <p:spPr bwMode="auto">
          <a:xfrm>
            <a:off x="2057400" y="2590801"/>
            <a:ext cx="8529638" cy="1190625"/>
          </a:xfrm>
          <a:prstGeom prst="rect">
            <a:avLst/>
          </a:prstGeom>
          <a:noFill/>
          <a:ln w="9525">
            <a:noFill/>
            <a:miter lim="800000"/>
            <a:headEnd/>
            <a:tailEnd/>
          </a:ln>
        </p:spPr>
        <p:txBody>
          <a:bodyPr>
            <a:spAutoFit/>
          </a:bodyPr>
          <a:lstStyle/>
          <a:p>
            <a:r>
              <a:rPr lang="eu-ES" dirty="0">
                <a:latin typeface="Calibri" pitchFamily="34" charset="0"/>
              </a:rPr>
              <a:t>Mundua ulertzeko zientziak </a:t>
            </a:r>
            <a:r>
              <a:rPr lang="eu-ES" b="1" dirty="0">
                <a:latin typeface="Calibri" pitchFamily="34" charset="0"/>
              </a:rPr>
              <a:t>modeloak egiten ditu</a:t>
            </a:r>
            <a:r>
              <a:rPr lang="eu-ES" dirty="0">
                <a:latin typeface="Calibri" pitchFamily="34" charset="0"/>
              </a:rPr>
              <a:t> eta horiek errealitatearen zati batera egokitzen dira gutxi gora behera, eta modelo horiek teorietan oinarritzen dira. Normalean modelo berri horiek galdera berrietara daramatzate, eta hauek modelo partzial berriak ere eskatzen dituzte.</a:t>
            </a:r>
          </a:p>
        </p:txBody>
      </p:sp>
      <p:sp>
        <p:nvSpPr>
          <p:cNvPr id="28676" name="Rectangle 5"/>
          <p:cNvSpPr>
            <a:spLocks noChangeArrowheads="1"/>
          </p:cNvSpPr>
          <p:nvPr/>
        </p:nvSpPr>
        <p:spPr bwMode="auto">
          <a:xfrm>
            <a:off x="2057401" y="4114801"/>
            <a:ext cx="8308975" cy="1200329"/>
          </a:xfrm>
          <a:prstGeom prst="rect">
            <a:avLst/>
          </a:prstGeom>
          <a:noFill/>
          <a:ln w="9525">
            <a:noFill/>
            <a:miter lim="800000"/>
            <a:headEnd/>
            <a:tailEnd/>
          </a:ln>
        </p:spPr>
        <p:txBody>
          <a:bodyPr>
            <a:spAutoFit/>
          </a:bodyPr>
          <a:lstStyle/>
          <a:p>
            <a:r>
              <a:rPr lang="eu-ES" dirty="0">
                <a:latin typeface="Calibri" pitchFamily="34" charset="0"/>
              </a:rPr>
              <a:t>Jarduera zientifikoaren ezaugarri nagusia eta unibertsala </a:t>
            </a:r>
            <a:r>
              <a:rPr lang="eu-ES" b="1" dirty="0">
                <a:latin typeface="Calibri" pitchFamily="34" charset="0"/>
              </a:rPr>
              <a:t>ez da bakarrik metodo zientifikoaren erabilera</a:t>
            </a:r>
            <a:r>
              <a:rPr lang="eu-ES" dirty="0">
                <a:latin typeface="Calibri" pitchFamily="34" charset="0"/>
              </a:rPr>
              <a:t>, baizik eta erantzun bilakaera hori arrazionala izatea, gure adimenerako ulergarriak.</a:t>
            </a:r>
          </a:p>
          <a:p>
            <a:r>
              <a:rPr lang="es-ES" dirty="0" err="1">
                <a:latin typeface="Calibri" pitchFamily="34" charset="0"/>
              </a:rPr>
              <a:t>Adibidez</a:t>
            </a:r>
            <a:r>
              <a:rPr lang="es-ES" dirty="0">
                <a:latin typeface="Calibri" pitchFamily="34" charset="0"/>
              </a:rPr>
              <a:t>: </a:t>
            </a:r>
            <a:r>
              <a:rPr lang="es-ES" dirty="0" err="1">
                <a:latin typeface="Calibri" pitchFamily="34" charset="0"/>
              </a:rPr>
              <a:t>eboluzioa</a:t>
            </a:r>
            <a:r>
              <a:rPr lang="es-ES" dirty="0">
                <a:latin typeface="Calibri" pitchFamily="34" charset="0"/>
              </a:rPr>
              <a:t> teoría </a:t>
            </a:r>
            <a:r>
              <a:rPr lang="es-ES" dirty="0" err="1">
                <a:latin typeface="Calibri" pitchFamily="34" charset="0"/>
              </a:rPr>
              <a:t>ez</a:t>
            </a:r>
            <a:r>
              <a:rPr lang="es-ES" dirty="0">
                <a:latin typeface="Calibri" pitchFamily="34" charset="0"/>
              </a:rPr>
              <a:t> da </a:t>
            </a:r>
            <a:r>
              <a:rPr lang="es-ES" dirty="0" err="1">
                <a:latin typeface="Calibri" pitchFamily="34" charset="0"/>
              </a:rPr>
              <a:t>oinarritzen</a:t>
            </a:r>
            <a:r>
              <a:rPr lang="es-ES" dirty="0">
                <a:latin typeface="Calibri" pitchFamily="34" charset="0"/>
              </a:rPr>
              <a:t> método </a:t>
            </a:r>
            <a:r>
              <a:rPr lang="es-ES" dirty="0" err="1">
                <a:latin typeface="Calibri" pitchFamily="34" charset="0"/>
              </a:rPr>
              <a:t>zientifikoam</a:t>
            </a:r>
            <a:endParaRPr lang="eu-ES" dirty="0">
              <a:latin typeface="Calibri" pitchFamily="34" charset="0"/>
            </a:endParaRPr>
          </a:p>
        </p:txBody>
      </p:sp>
      <p:sp>
        <p:nvSpPr>
          <p:cNvPr id="28677" name="Rectangle 8"/>
          <p:cNvSpPr>
            <a:spLocks noChangeArrowheads="1"/>
          </p:cNvSpPr>
          <p:nvPr/>
        </p:nvSpPr>
        <p:spPr bwMode="auto">
          <a:xfrm>
            <a:off x="2057400" y="5410201"/>
            <a:ext cx="8053388" cy="1190625"/>
          </a:xfrm>
          <a:prstGeom prst="rect">
            <a:avLst/>
          </a:prstGeom>
          <a:noFill/>
          <a:ln w="9525">
            <a:noFill/>
            <a:miter lim="800000"/>
            <a:headEnd/>
            <a:tailEnd/>
          </a:ln>
        </p:spPr>
        <p:txBody>
          <a:bodyPr>
            <a:spAutoFit/>
          </a:bodyPr>
          <a:lstStyle/>
          <a:p>
            <a:r>
              <a:rPr lang="eu-ES" dirty="0">
                <a:latin typeface="Calibri" pitchFamily="34" charset="0"/>
              </a:rPr>
              <a:t>Zientziaren eginkizunaren errealismoa hauxe da: errealitatearen gertaerak hartu eta gertaera zientifikoak bihurtu, hau da , teorien zehar ikusitako gertaerak; prozesu honetan </a:t>
            </a:r>
            <a:r>
              <a:rPr lang="eu-ES" b="1" dirty="0">
                <a:latin typeface="Calibri" pitchFamily="34" charset="0"/>
              </a:rPr>
              <a:t>errepresentazio teorikoetan zerbait aldatuz gero azalpen berria sortzen da.</a:t>
            </a:r>
          </a:p>
        </p:txBody>
      </p:sp>
    </p:spTree>
    <p:extLst>
      <p:ext uri="{BB962C8B-B14F-4D97-AF65-F5344CB8AC3E}">
        <p14:creationId xmlns:p14="http://schemas.microsoft.com/office/powerpoint/2010/main" val="35906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9551989" y="5084763"/>
            <a:ext cx="865187" cy="360362"/>
          </a:xfrm>
          <a:prstGeom prst="rect">
            <a:avLst/>
          </a:prstGeom>
          <a:solidFill>
            <a:schemeClr val="accent1"/>
          </a:solidFill>
          <a:ln w="19050">
            <a:solidFill>
              <a:schemeClr val="tx1"/>
            </a:solidFill>
            <a:miter lim="800000"/>
            <a:headEnd/>
            <a:tailEnd/>
          </a:ln>
        </p:spPr>
        <p:txBody>
          <a:bodyPr wrap="none" anchor="ctr"/>
          <a:lstStyle/>
          <a:p>
            <a:endParaRPr lang="es-ES_tradnl"/>
          </a:p>
        </p:txBody>
      </p:sp>
      <p:sp>
        <p:nvSpPr>
          <p:cNvPr id="22530" name="Rectangle 3"/>
          <p:cNvSpPr>
            <a:spLocks noChangeArrowheads="1"/>
          </p:cNvSpPr>
          <p:nvPr/>
        </p:nvSpPr>
        <p:spPr bwMode="auto">
          <a:xfrm>
            <a:off x="8616950" y="4941889"/>
            <a:ext cx="863600" cy="503237"/>
          </a:xfrm>
          <a:prstGeom prst="rect">
            <a:avLst/>
          </a:prstGeom>
          <a:solidFill>
            <a:schemeClr val="accent1"/>
          </a:solidFill>
          <a:ln w="19050">
            <a:solidFill>
              <a:schemeClr val="tx1"/>
            </a:solidFill>
            <a:miter lim="800000"/>
            <a:headEnd/>
            <a:tailEnd/>
          </a:ln>
        </p:spPr>
        <p:txBody>
          <a:bodyPr wrap="none" anchor="ctr"/>
          <a:lstStyle/>
          <a:p>
            <a:endParaRPr lang="es-ES_tradnl"/>
          </a:p>
        </p:txBody>
      </p:sp>
      <p:sp>
        <p:nvSpPr>
          <p:cNvPr id="22531" name="Rectangle 4"/>
          <p:cNvSpPr>
            <a:spLocks noChangeArrowheads="1"/>
          </p:cNvSpPr>
          <p:nvPr/>
        </p:nvSpPr>
        <p:spPr bwMode="auto">
          <a:xfrm>
            <a:off x="7535863" y="5013325"/>
            <a:ext cx="792162" cy="431800"/>
          </a:xfrm>
          <a:prstGeom prst="rect">
            <a:avLst/>
          </a:prstGeom>
          <a:solidFill>
            <a:schemeClr val="accent1"/>
          </a:solidFill>
          <a:ln w="19050">
            <a:solidFill>
              <a:schemeClr val="tx1"/>
            </a:solidFill>
            <a:miter lim="800000"/>
            <a:headEnd/>
            <a:tailEnd/>
          </a:ln>
        </p:spPr>
        <p:txBody>
          <a:bodyPr wrap="none" anchor="ctr"/>
          <a:lstStyle/>
          <a:p>
            <a:endParaRPr lang="es-ES_tradnl"/>
          </a:p>
        </p:txBody>
      </p:sp>
      <p:sp>
        <p:nvSpPr>
          <p:cNvPr id="22532" name="Rectangle 5"/>
          <p:cNvSpPr>
            <a:spLocks noChangeArrowheads="1"/>
          </p:cNvSpPr>
          <p:nvPr/>
        </p:nvSpPr>
        <p:spPr bwMode="auto">
          <a:xfrm>
            <a:off x="6096000" y="5013325"/>
            <a:ext cx="1079500" cy="287338"/>
          </a:xfrm>
          <a:prstGeom prst="rect">
            <a:avLst/>
          </a:prstGeom>
          <a:solidFill>
            <a:schemeClr val="accent1"/>
          </a:solidFill>
          <a:ln w="19050">
            <a:solidFill>
              <a:schemeClr val="tx1"/>
            </a:solidFill>
            <a:miter lim="800000"/>
            <a:headEnd/>
            <a:tailEnd/>
          </a:ln>
        </p:spPr>
        <p:txBody>
          <a:bodyPr wrap="none" anchor="ctr"/>
          <a:lstStyle/>
          <a:p>
            <a:endParaRPr lang="es-ES_tradnl"/>
          </a:p>
        </p:txBody>
      </p:sp>
      <p:sp>
        <p:nvSpPr>
          <p:cNvPr id="22533" name="Rectangle 6"/>
          <p:cNvSpPr>
            <a:spLocks noChangeArrowheads="1"/>
          </p:cNvSpPr>
          <p:nvPr/>
        </p:nvSpPr>
        <p:spPr bwMode="auto">
          <a:xfrm>
            <a:off x="4872038" y="5013325"/>
            <a:ext cx="863600" cy="287338"/>
          </a:xfrm>
          <a:prstGeom prst="rect">
            <a:avLst/>
          </a:prstGeom>
          <a:solidFill>
            <a:schemeClr val="accent1"/>
          </a:solidFill>
          <a:ln w="19050">
            <a:solidFill>
              <a:schemeClr val="tx1"/>
            </a:solidFill>
            <a:miter lim="800000"/>
            <a:headEnd/>
            <a:tailEnd/>
          </a:ln>
        </p:spPr>
        <p:txBody>
          <a:bodyPr wrap="none" anchor="ctr"/>
          <a:lstStyle/>
          <a:p>
            <a:endParaRPr lang="es-ES_tradnl"/>
          </a:p>
        </p:txBody>
      </p:sp>
      <p:sp>
        <p:nvSpPr>
          <p:cNvPr id="22534" name="Rectangle 7"/>
          <p:cNvSpPr>
            <a:spLocks noChangeArrowheads="1"/>
          </p:cNvSpPr>
          <p:nvPr/>
        </p:nvSpPr>
        <p:spPr bwMode="auto">
          <a:xfrm>
            <a:off x="8759826" y="1052514"/>
            <a:ext cx="1368425" cy="288925"/>
          </a:xfrm>
          <a:prstGeom prst="rect">
            <a:avLst/>
          </a:prstGeom>
          <a:solidFill>
            <a:schemeClr val="accent1"/>
          </a:solidFill>
          <a:ln w="19050">
            <a:solidFill>
              <a:schemeClr val="tx1"/>
            </a:solidFill>
            <a:miter lim="800000"/>
            <a:headEnd/>
            <a:tailEnd/>
          </a:ln>
        </p:spPr>
        <p:txBody>
          <a:bodyPr wrap="none" anchor="ctr"/>
          <a:lstStyle/>
          <a:p>
            <a:endParaRPr lang="es-ES_tradnl"/>
          </a:p>
        </p:txBody>
      </p:sp>
      <p:sp>
        <p:nvSpPr>
          <p:cNvPr id="22535" name="Rectangle 8"/>
          <p:cNvSpPr>
            <a:spLocks noChangeArrowheads="1"/>
          </p:cNvSpPr>
          <p:nvPr/>
        </p:nvSpPr>
        <p:spPr bwMode="auto">
          <a:xfrm>
            <a:off x="6527801" y="1052514"/>
            <a:ext cx="1152525" cy="288925"/>
          </a:xfrm>
          <a:prstGeom prst="rect">
            <a:avLst/>
          </a:prstGeom>
          <a:solidFill>
            <a:schemeClr val="accent1"/>
          </a:solidFill>
          <a:ln w="19050">
            <a:solidFill>
              <a:schemeClr val="tx1"/>
            </a:solidFill>
            <a:miter lim="800000"/>
            <a:headEnd/>
            <a:tailEnd/>
          </a:ln>
        </p:spPr>
        <p:txBody>
          <a:bodyPr wrap="none" anchor="ctr"/>
          <a:lstStyle/>
          <a:p>
            <a:endParaRPr lang="es-ES_tradnl"/>
          </a:p>
        </p:txBody>
      </p:sp>
      <p:sp>
        <p:nvSpPr>
          <p:cNvPr id="22536" name="Rectangle 9"/>
          <p:cNvSpPr>
            <a:spLocks noChangeArrowheads="1"/>
          </p:cNvSpPr>
          <p:nvPr/>
        </p:nvSpPr>
        <p:spPr bwMode="auto">
          <a:xfrm>
            <a:off x="5016500" y="1052514"/>
            <a:ext cx="863600" cy="288925"/>
          </a:xfrm>
          <a:prstGeom prst="rect">
            <a:avLst/>
          </a:prstGeom>
          <a:solidFill>
            <a:schemeClr val="accent1"/>
          </a:solidFill>
          <a:ln w="19050">
            <a:solidFill>
              <a:schemeClr val="tx1"/>
            </a:solidFill>
            <a:miter lim="800000"/>
            <a:headEnd/>
            <a:tailEnd/>
          </a:ln>
        </p:spPr>
        <p:txBody>
          <a:bodyPr wrap="none" anchor="ctr"/>
          <a:lstStyle/>
          <a:p>
            <a:endParaRPr lang="es-ES_tradnl"/>
          </a:p>
        </p:txBody>
      </p:sp>
      <p:sp>
        <p:nvSpPr>
          <p:cNvPr id="22537" name="Rectangle 10"/>
          <p:cNvSpPr>
            <a:spLocks noChangeArrowheads="1"/>
          </p:cNvSpPr>
          <p:nvPr/>
        </p:nvSpPr>
        <p:spPr bwMode="auto">
          <a:xfrm>
            <a:off x="2946401" y="4725989"/>
            <a:ext cx="923925" cy="433387"/>
          </a:xfrm>
          <a:prstGeom prst="rect">
            <a:avLst/>
          </a:prstGeom>
          <a:solidFill>
            <a:schemeClr val="accent1"/>
          </a:solidFill>
          <a:ln w="9525">
            <a:solidFill>
              <a:schemeClr val="tx1"/>
            </a:solidFill>
            <a:miter lim="800000"/>
            <a:headEnd/>
            <a:tailEnd/>
          </a:ln>
        </p:spPr>
        <p:txBody>
          <a:bodyPr wrap="none" anchor="ctr"/>
          <a:lstStyle/>
          <a:p>
            <a:endParaRPr lang="es-ES_tradnl"/>
          </a:p>
        </p:txBody>
      </p:sp>
      <p:sp>
        <p:nvSpPr>
          <p:cNvPr id="22538" name="Rectangle 11"/>
          <p:cNvSpPr>
            <a:spLocks noChangeArrowheads="1"/>
          </p:cNvSpPr>
          <p:nvPr/>
        </p:nvSpPr>
        <p:spPr bwMode="auto">
          <a:xfrm>
            <a:off x="2876550" y="3278188"/>
            <a:ext cx="1384300" cy="360362"/>
          </a:xfrm>
          <a:prstGeom prst="rect">
            <a:avLst/>
          </a:prstGeom>
          <a:solidFill>
            <a:schemeClr val="accent1"/>
          </a:solidFill>
          <a:ln w="9525">
            <a:solidFill>
              <a:schemeClr val="tx1"/>
            </a:solidFill>
            <a:miter lim="800000"/>
            <a:headEnd/>
            <a:tailEnd/>
          </a:ln>
        </p:spPr>
        <p:txBody>
          <a:bodyPr wrap="none" anchor="ctr"/>
          <a:lstStyle/>
          <a:p>
            <a:endParaRPr lang="es-ES_tradnl"/>
          </a:p>
        </p:txBody>
      </p:sp>
      <p:sp>
        <p:nvSpPr>
          <p:cNvPr id="22539" name="Rectangle 12"/>
          <p:cNvSpPr>
            <a:spLocks noChangeArrowheads="1"/>
          </p:cNvSpPr>
          <p:nvPr/>
        </p:nvSpPr>
        <p:spPr bwMode="auto">
          <a:xfrm>
            <a:off x="2947988" y="1917701"/>
            <a:ext cx="989012" cy="576263"/>
          </a:xfrm>
          <a:prstGeom prst="rect">
            <a:avLst/>
          </a:prstGeom>
          <a:solidFill>
            <a:schemeClr val="accent1"/>
          </a:solidFill>
          <a:ln w="9525">
            <a:solidFill>
              <a:schemeClr val="tx1"/>
            </a:solidFill>
            <a:miter lim="800000"/>
            <a:headEnd/>
            <a:tailEnd/>
          </a:ln>
        </p:spPr>
        <p:txBody>
          <a:bodyPr wrap="none" anchor="ctr"/>
          <a:lstStyle/>
          <a:p>
            <a:endParaRPr lang="es-ES_tradnl"/>
          </a:p>
        </p:txBody>
      </p:sp>
      <p:sp>
        <p:nvSpPr>
          <p:cNvPr id="22540" name="Text Box 13"/>
          <p:cNvSpPr txBox="1">
            <a:spLocks noChangeArrowheads="1"/>
          </p:cNvSpPr>
          <p:nvPr/>
        </p:nvSpPr>
        <p:spPr bwMode="auto">
          <a:xfrm>
            <a:off x="3071813" y="2060575"/>
            <a:ext cx="774700" cy="304800"/>
          </a:xfrm>
          <a:prstGeom prst="rect">
            <a:avLst/>
          </a:prstGeom>
          <a:noFill/>
          <a:ln w="9525">
            <a:noFill/>
            <a:miter lim="800000"/>
            <a:headEnd/>
            <a:tailEnd/>
          </a:ln>
        </p:spPr>
        <p:txBody>
          <a:bodyPr wrap="none">
            <a:spAutoFit/>
          </a:bodyPr>
          <a:lstStyle/>
          <a:p>
            <a:r>
              <a:rPr lang="eu-ES" sz="1400"/>
              <a:t>Materia</a:t>
            </a:r>
          </a:p>
        </p:txBody>
      </p:sp>
      <p:sp>
        <p:nvSpPr>
          <p:cNvPr id="22541" name="Text Box 14"/>
          <p:cNvSpPr txBox="1">
            <a:spLocks noChangeArrowheads="1"/>
          </p:cNvSpPr>
          <p:nvPr/>
        </p:nvSpPr>
        <p:spPr bwMode="auto">
          <a:xfrm>
            <a:off x="3000376" y="3276601"/>
            <a:ext cx="1158459" cy="307777"/>
          </a:xfrm>
          <a:prstGeom prst="rect">
            <a:avLst/>
          </a:prstGeom>
          <a:noFill/>
          <a:ln w="9525">
            <a:noFill/>
            <a:miter lim="800000"/>
            <a:headEnd/>
            <a:tailEnd/>
          </a:ln>
        </p:spPr>
        <p:txBody>
          <a:bodyPr wrap="none">
            <a:spAutoFit/>
          </a:bodyPr>
          <a:lstStyle/>
          <a:p>
            <a:r>
              <a:rPr lang="eu-ES" sz="1400"/>
              <a:t>Interacciones</a:t>
            </a:r>
          </a:p>
        </p:txBody>
      </p:sp>
      <p:sp>
        <p:nvSpPr>
          <p:cNvPr id="22542" name="Text Box 15"/>
          <p:cNvSpPr txBox="1">
            <a:spLocks noChangeArrowheads="1"/>
          </p:cNvSpPr>
          <p:nvPr/>
        </p:nvSpPr>
        <p:spPr bwMode="auto">
          <a:xfrm>
            <a:off x="3143250" y="4797426"/>
            <a:ext cx="730456" cy="307777"/>
          </a:xfrm>
          <a:prstGeom prst="rect">
            <a:avLst/>
          </a:prstGeom>
          <a:noFill/>
          <a:ln w="9525">
            <a:noFill/>
            <a:miter lim="800000"/>
            <a:headEnd/>
            <a:tailEnd/>
          </a:ln>
        </p:spPr>
        <p:txBody>
          <a:bodyPr wrap="none">
            <a:spAutoFit/>
          </a:bodyPr>
          <a:lstStyle/>
          <a:p>
            <a:r>
              <a:rPr lang="eu-ES" sz="1400"/>
              <a:t>Energia</a:t>
            </a:r>
          </a:p>
        </p:txBody>
      </p:sp>
      <p:sp>
        <p:nvSpPr>
          <p:cNvPr id="22543" name="Text Box 16"/>
          <p:cNvSpPr txBox="1">
            <a:spLocks noChangeArrowheads="1"/>
          </p:cNvSpPr>
          <p:nvPr/>
        </p:nvSpPr>
        <p:spPr bwMode="auto">
          <a:xfrm>
            <a:off x="2640013" y="739776"/>
            <a:ext cx="882650" cy="244475"/>
          </a:xfrm>
          <a:prstGeom prst="rect">
            <a:avLst/>
          </a:prstGeom>
          <a:noFill/>
          <a:ln w="9525">
            <a:noFill/>
            <a:miter lim="800000"/>
            <a:headEnd/>
            <a:tailEnd/>
          </a:ln>
        </p:spPr>
        <p:txBody>
          <a:bodyPr wrap="none">
            <a:spAutoFit/>
          </a:bodyPr>
          <a:lstStyle/>
          <a:p>
            <a:r>
              <a:rPr lang="eu-ES" sz="1000"/>
              <a:t>Macro/micro</a:t>
            </a:r>
          </a:p>
        </p:txBody>
      </p:sp>
      <p:sp>
        <p:nvSpPr>
          <p:cNvPr id="22544" name="Text Box 17"/>
          <p:cNvSpPr txBox="1">
            <a:spLocks noChangeArrowheads="1"/>
          </p:cNvSpPr>
          <p:nvPr/>
        </p:nvSpPr>
        <p:spPr bwMode="auto">
          <a:xfrm>
            <a:off x="1703389" y="1389063"/>
            <a:ext cx="869149" cy="400110"/>
          </a:xfrm>
          <a:prstGeom prst="rect">
            <a:avLst/>
          </a:prstGeom>
          <a:noFill/>
          <a:ln w="9525">
            <a:noFill/>
            <a:miter lim="800000"/>
            <a:headEnd/>
            <a:tailEnd/>
          </a:ln>
        </p:spPr>
        <p:txBody>
          <a:bodyPr wrap="none">
            <a:spAutoFit/>
          </a:bodyPr>
          <a:lstStyle/>
          <a:p>
            <a:r>
              <a:rPr lang="eu-ES" sz="1000"/>
              <a:t>Cambios/</a:t>
            </a:r>
          </a:p>
          <a:p>
            <a:r>
              <a:rPr lang="eu-ES" sz="1000"/>
              <a:t>conservación</a:t>
            </a:r>
          </a:p>
        </p:txBody>
      </p:sp>
      <p:sp>
        <p:nvSpPr>
          <p:cNvPr id="22545" name="Text Box 18"/>
          <p:cNvSpPr txBox="1">
            <a:spLocks noChangeArrowheads="1"/>
          </p:cNvSpPr>
          <p:nvPr/>
        </p:nvSpPr>
        <p:spPr bwMode="auto">
          <a:xfrm>
            <a:off x="3648076" y="1531939"/>
            <a:ext cx="833883" cy="246221"/>
          </a:xfrm>
          <a:prstGeom prst="rect">
            <a:avLst/>
          </a:prstGeom>
          <a:noFill/>
          <a:ln w="9525">
            <a:noFill/>
            <a:miter lim="800000"/>
            <a:headEnd/>
            <a:tailEnd/>
          </a:ln>
        </p:spPr>
        <p:txBody>
          <a:bodyPr wrap="none">
            <a:spAutoFit/>
          </a:bodyPr>
          <a:lstStyle/>
          <a:p>
            <a:r>
              <a:rPr lang="eu-ES" sz="1000"/>
              <a:t>propiedades</a:t>
            </a:r>
          </a:p>
        </p:txBody>
      </p:sp>
      <p:sp>
        <p:nvSpPr>
          <p:cNvPr id="22546" name="Text Box 19"/>
          <p:cNvSpPr txBox="1">
            <a:spLocks noChangeArrowheads="1"/>
          </p:cNvSpPr>
          <p:nvPr/>
        </p:nvSpPr>
        <p:spPr bwMode="auto">
          <a:xfrm>
            <a:off x="1703388" y="3005138"/>
            <a:ext cx="577402" cy="707886"/>
          </a:xfrm>
          <a:prstGeom prst="rect">
            <a:avLst/>
          </a:prstGeom>
          <a:noFill/>
          <a:ln w="9525">
            <a:noFill/>
            <a:miter lim="800000"/>
            <a:headEnd/>
            <a:tailEnd/>
          </a:ln>
        </p:spPr>
        <p:txBody>
          <a:bodyPr wrap="none">
            <a:spAutoFit/>
          </a:bodyPr>
          <a:lstStyle/>
          <a:p>
            <a:r>
              <a:rPr lang="eu-ES" sz="1000"/>
              <a:t>Espacio</a:t>
            </a:r>
          </a:p>
          <a:p>
            <a:endParaRPr lang="eu-ES" sz="1000"/>
          </a:p>
          <a:p>
            <a:endParaRPr lang="eu-ES" sz="1000"/>
          </a:p>
          <a:p>
            <a:r>
              <a:rPr lang="eu-ES" sz="1000"/>
              <a:t>Tiempo</a:t>
            </a:r>
          </a:p>
        </p:txBody>
      </p:sp>
      <p:sp>
        <p:nvSpPr>
          <p:cNvPr id="22547" name="Text Box 20"/>
          <p:cNvSpPr txBox="1">
            <a:spLocks noChangeArrowheads="1"/>
          </p:cNvSpPr>
          <p:nvPr/>
        </p:nvSpPr>
        <p:spPr bwMode="auto">
          <a:xfrm>
            <a:off x="1703389" y="4989514"/>
            <a:ext cx="873957" cy="246221"/>
          </a:xfrm>
          <a:prstGeom prst="rect">
            <a:avLst/>
          </a:prstGeom>
          <a:noFill/>
          <a:ln w="9525">
            <a:noFill/>
            <a:miter lim="800000"/>
            <a:headEnd/>
            <a:tailEnd/>
          </a:ln>
        </p:spPr>
        <p:txBody>
          <a:bodyPr wrap="none">
            <a:spAutoFit/>
          </a:bodyPr>
          <a:lstStyle/>
          <a:p>
            <a:r>
              <a:rPr lang="eu-ES" sz="1000"/>
              <a:t>transferencia</a:t>
            </a:r>
          </a:p>
        </p:txBody>
      </p:sp>
      <p:sp>
        <p:nvSpPr>
          <p:cNvPr id="22548" name="Text Box 21"/>
          <p:cNvSpPr txBox="1">
            <a:spLocks noChangeArrowheads="1"/>
          </p:cNvSpPr>
          <p:nvPr/>
        </p:nvSpPr>
        <p:spPr bwMode="auto">
          <a:xfrm>
            <a:off x="2063751" y="5421314"/>
            <a:ext cx="1020763" cy="244475"/>
          </a:xfrm>
          <a:prstGeom prst="rect">
            <a:avLst/>
          </a:prstGeom>
          <a:noFill/>
          <a:ln w="9525">
            <a:noFill/>
            <a:miter lim="800000"/>
            <a:headEnd/>
            <a:tailEnd/>
          </a:ln>
        </p:spPr>
        <p:txBody>
          <a:bodyPr wrap="none">
            <a:spAutoFit/>
          </a:bodyPr>
          <a:lstStyle/>
          <a:p>
            <a:r>
              <a:rPr lang="eu-ES" sz="1000"/>
              <a:t>transformación</a:t>
            </a:r>
          </a:p>
        </p:txBody>
      </p:sp>
      <p:sp>
        <p:nvSpPr>
          <p:cNvPr id="22549" name="Text Box 22"/>
          <p:cNvSpPr txBox="1">
            <a:spLocks noChangeArrowheads="1"/>
          </p:cNvSpPr>
          <p:nvPr/>
        </p:nvSpPr>
        <p:spPr bwMode="auto">
          <a:xfrm>
            <a:off x="2351089" y="5853114"/>
            <a:ext cx="869149" cy="246221"/>
          </a:xfrm>
          <a:prstGeom prst="rect">
            <a:avLst/>
          </a:prstGeom>
          <a:noFill/>
          <a:ln w="9525">
            <a:noFill/>
            <a:miter lim="800000"/>
            <a:headEnd/>
            <a:tailEnd/>
          </a:ln>
        </p:spPr>
        <p:txBody>
          <a:bodyPr wrap="none">
            <a:spAutoFit/>
          </a:bodyPr>
          <a:lstStyle/>
          <a:p>
            <a:r>
              <a:rPr lang="eu-ES" sz="1000"/>
              <a:t>conservación</a:t>
            </a:r>
          </a:p>
        </p:txBody>
      </p:sp>
      <p:sp>
        <p:nvSpPr>
          <p:cNvPr id="22550" name="Text Box 23"/>
          <p:cNvSpPr txBox="1">
            <a:spLocks noChangeArrowheads="1"/>
          </p:cNvSpPr>
          <p:nvPr/>
        </p:nvSpPr>
        <p:spPr bwMode="auto">
          <a:xfrm>
            <a:off x="2782889" y="6284914"/>
            <a:ext cx="829073" cy="246221"/>
          </a:xfrm>
          <a:prstGeom prst="rect">
            <a:avLst/>
          </a:prstGeom>
          <a:noFill/>
          <a:ln w="9525">
            <a:noFill/>
            <a:miter lim="800000"/>
            <a:headEnd/>
            <a:tailEnd/>
          </a:ln>
        </p:spPr>
        <p:txBody>
          <a:bodyPr wrap="none">
            <a:spAutoFit/>
          </a:bodyPr>
          <a:lstStyle/>
          <a:p>
            <a:r>
              <a:rPr lang="eu-ES" sz="1000"/>
              <a:t>degradación</a:t>
            </a:r>
          </a:p>
        </p:txBody>
      </p:sp>
      <p:sp>
        <p:nvSpPr>
          <p:cNvPr id="22551" name="Oval 24"/>
          <p:cNvSpPr>
            <a:spLocks noChangeArrowheads="1"/>
          </p:cNvSpPr>
          <p:nvPr/>
        </p:nvSpPr>
        <p:spPr bwMode="auto">
          <a:xfrm>
            <a:off x="1524000" y="0"/>
            <a:ext cx="3132138" cy="6669088"/>
          </a:xfrm>
          <a:prstGeom prst="ellipse">
            <a:avLst/>
          </a:prstGeom>
          <a:noFill/>
          <a:ln w="28575">
            <a:solidFill>
              <a:schemeClr val="tx1"/>
            </a:solidFill>
            <a:round/>
            <a:headEnd/>
            <a:tailEnd/>
          </a:ln>
        </p:spPr>
        <p:txBody>
          <a:bodyPr wrap="none" anchor="ctr"/>
          <a:lstStyle/>
          <a:p>
            <a:endParaRPr lang="es-ES_tradnl"/>
          </a:p>
        </p:txBody>
      </p:sp>
      <p:sp>
        <p:nvSpPr>
          <p:cNvPr id="22552" name="Text Box 25"/>
          <p:cNvSpPr txBox="1">
            <a:spLocks noChangeArrowheads="1"/>
          </p:cNvSpPr>
          <p:nvPr/>
        </p:nvSpPr>
        <p:spPr bwMode="auto">
          <a:xfrm>
            <a:off x="5087939" y="1052514"/>
            <a:ext cx="684803" cy="307777"/>
          </a:xfrm>
          <a:prstGeom prst="rect">
            <a:avLst/>
          </a:prstGeom>
          <a:noFill/>
          <a:ln w="9525">
            <a:noFill/>
            <a:miter lim="800000"/>
            <a:headEnd/>
            <a:tailEnd/>
          </a:ln>
        </p:spPr>
        <p:txBody>
          <a:bodyPr wrap="none">
            <a:spAutoFit/>
          </a:bodyPr>
          <a:lstStyle/>
          <a:p>
            <a:r>
              <a:rPr lang="eu-ES" sz="1400"/>
              <a:t>celulas</a:t>
            </a:r>
          </a:p>
        </p:txBody>
      </p:sp>
      <p:sp>
        <p:nvSpPr>
          <p:cNvPr id="22553" name="Text Box 26"/>
          <p:cNvSpPr txBox="1">
            <a:spLocks noChangeArrowheads="1"/>
          </p:cNvSpPr>
          <p:nvPr/>
        </p:nvSpPr>
        <p:spPr bwMode="auto">
          <a:xfrm>
            <a:off x="6527801" y="1052514"/>
            <a:ext cx="1022075" cy="307777"/>
          </a:xfrm>
          <a:prstGeom prst="rect">
            <a:avLst/>
          </a:prstGeom>
          <a:noFill/>
          <a:ln w="9525">
            <a:noFill/>
            <a:miter lim="800000"/>
            <a:headEnd/>
            <a:tailEnd/>
          </a:ln>
        </p:spPr>
        <p:txBody>
          <a:bodyPr wrap="none">
            <a:spAutoFit/>
          </a:bodyPr>
          <a:lstStyle/>
          <a:p>
            <a:r>
              <a:rPr lang="eu-ES" sz="1400"/>
              <a:t>organismos</a:t>
            </a:r>
          </a:p>
        </p:txBody>
      </p:sp>
      <p:sp>
        <p:nvSpPr>
          <p:cNvPr id="22554" name="Text Box 27"/>
          <p:cNvSpPr txBox="1">
            <a:spLocks noChangeArrowheads="1"/>
          </p:cNvSpPr>
          <p:nvPr/>
        </p:nvSpPr>
        <p:spPr bwMode="auto">
          <a:xfrm>
            <a:off x="8759826" y="1052514"/>
            <a:ext cx="1072153" cy="307777"/>
          </a:xfrm>
          <a:prstGeom prst="rect">
            <a:avLst/>
          </a:prstGeom>
          <a:noFill/>
          <a:ln w="9525">
            <a:noFill/>
            <a:miter lim="800000"/>
            <a:headEnd/>
            <a:tailEnd/>
          </a:ln>
        </p:spPr>
        <p:txBody>
          <a:bodyPr wrap="none">
            <a:spAutoFit/>
          </a:bodyPr>
          <a:lstStyle/>
          <a:p>
            <a:r>
              <a:rPr lang="eu-ES" sz="1400"/>
              <a:t>ecosistemas</a:t>
            </a:r>
          </a:p>
        </p:txBody>
      </p:sp>
      <p:sp>
        <p:nvSpPr>
          <p:cNvPr id="22555" name="Text Box 28"/>
          <p:cNvSpPr txBox="1">
            <a:spLocks noChangeArrowheads="1"/>
          </p:cNvSpPr>
          <p:nvPr/>
        </p:nvSpPr>
        <p:spPr bwMode="auto">
          <a:xfrm>
            <a:off x="4727576" y="188913"/>
            <a:ext cx="894797" cy="400110"/>
          </a:xfrm>
          <a:prstGeom prst="rect">
            <a:avLst/>
          </a:prstGeom>
          <a:noFill/>
          <a:ln w="9525">
            <a:noFill/>
            <a:miter lim="800000"/>
            <a:headEnd/>
            <a:tailEnd/>
          </a:ln>
        </p:spPr>
        <p:txBody>
          <a:bodyPr wrap="none">
            <a:spAutoFit/>
          </a:bodyPr>
          <a:lstStyle/>
          <a:p>
            <a:r>
              <a:rPr lang="eu-ES" sz="1000"/>
              <a:t>Diversidad/</a:t>
            </a:r>
          </a:p>
          <a:p>
            <a:r>
              <a:rPr lang="eu-ES" sz="1000"/>
              <a:t>regularidades</a:t>
            </a:r>
          </a:p>
        </p:txBody>
      </p:sp>
      <p:sp>
        <p:nvSpPr>
          <p:cNvPr id="22556" name="Text Box 29"/>
          <p:cNvSpPr txBox="1">
            <a:spLocks noChangeArrowheads="1"/>
          </p:cNvSpPr>
          <p:nvPr/>
        </p:nvSpPr>
        <p:spPr bwMode="auto">
          <a:xfrm>
            <a:off x="8616951" y="163513"/>
            <a:ext cx="894797" cy="400110"/>
          </a:xfrm>
          <a:prstGeom prst="rect">
            <a:avLst/>
          </a:prstGeom>
          <a:noFill/>
          <a:ln w="9525">
            <a:noFill/>
            <a:miter lim="800000"/>
            <a:headEnd/>
            <a:tailEnd/>
          </a:ln>
        </p:spPr>
        <p:txBody>
          <a:bodyPr wrap="none">
            <a:spAutoFit/>
          </a:bodyPr>
          <a:lstStyle/>
          <a:p>
            <a:r>
              <a:rPr lang="eu-ES" sz="1000"/>
              <a:t>Diversidad/</a:t>
            </a:r>
          </a:p>
          <a:p>
            <a:r>
              <a:rPr lang="eu-ES" sz="1000"/>
              <a:t>regularidades</a:t>
            </a:r>
          </a:p>
        </p:txBody>
      </p:sp>
      <p:sp>
        <p:nvSpPr>
          <p:cNvPr id="22557" name="Text Box 30"/>
          <p:cNvSpPr txBox="1">
            <a:spLocks noChangeArrowheads="1"/>
          </p:cNvSpPr>
          <p:nvPr/>
        </p:nvSpPr>
        <p:spPr bwMode="auto">
          <a:xfrm>
            <a:off x="6240464" y="141288"/>
            <a:ext cx="938077" cy="400110"/>
          </a:xfrm>
          <a:prstGeom prst="rect">
            <a:avLst/>
          </a:prstGeom>
          <a:noFill/>
          <a:ln w="9525">
            <a:noFill/>
            <a:miter lim="800000"/>
            <a:headEnd/>
            <a:tailEnd/>
          </a:ln>
        </p:spPr>
        <p:txBody>
          <a:bodyPr wrap="none">
            <a:spAutoFit/>
          </a:bodyPr>
          <a:lstStyle/>
          <a:p>
            <a:r>
              <a:rPr lang="eu-ES" sz="1000"/>
              <a:t>Biodiversidad/</a:t>
            </a:r>
          </a:p>
          <a:p>
            <a:r>
              <a:rPr lang="eu-ES" sz="1000"/>
              <a:t>regularidades</a:t>
            </a:r>
          </a:p>
        </p:txBody>
      </p:sp>
      <p:sp>
        <p:nvSpPr>
          <p:cNvPr id="22558" name="Text Box 31"/>
          <p:cNvSpPr txBox="1">
            <a:spLocks noChangeArrowheads="1"/>
          </p:cNvSpPr>
          <p:nvPr/>
        </p:nvSpPr>
        <p:spPr bwMode="auto">
          <a:xfrm>
            <a:off x="5081588" y="1435101"/>
            <a:ext cx="689612" cy="246221"/>
          </a:xfrm>
          <a:prstGeom prst="rect">
            <a:avLst/>
          </a:prstGeom>
          <a:noFill/>
          <a:ln w="9525">
            <a:noFill/>
            <a:miter lim="800000"/>
            <a:headEnd/>
            <a:tailEnd/>
          </a:ln>
        </p:spPr>
        <p:txBody>
          <a:bodyPr wrap="none">
            <a:spAutoFit/>
          </a:bodyPr>
          <a:lstStyle/>
          <a:p>
            <a:r>
              <a:rPr lang="eu-ES" sz="1000"/>
              <a:t>funciones</a:t>
            </a:r>
          </a:p>
        </p:txBody>
      </p:sp>
      <p:sp>
        <p:nvSpPr>
          <p:cNvPr id="22559" name="Text Box 32"/>
          <p:cNvSpPr txBox="1">
            <a:spLocks noChangeArrowheads="1"/>
          </p:cNvSpPr>
          <p:nvPr/>
        </p:nvSpPr>
        <p:spPr bwMode="auto">
          <a:xfrm>
            <a:off x="6816725" y="1412876"/>
            <a:ext cx="689612" cy="246221"/>
          </a:xfrm>
          <a:prstGeom prst="rect">
            <a:avLst/>
          </a:prstGeom>
          <a:noFill/>
          <a:ln w="9525">
            <a:noFill/>
            <a:miter lim="800000"/>
            <a:headEnd/>
            <a:tailEnd/>
          </a:ln>
        </p:spPr>
        <p:txBody>
          <a:bodyPr wrap="none">
            <a:spAutoFit/>
          </a:bodyPr>
          <a:lstStyle/>
          <a:p>
            <a:r>
              <a:rPr lang="eu-ES" sz="1000"/>
              <a:t>funciones</a:t>
            </a:r>
          </a:p>
        </p:txBody>
      </p:sp>
      <p:sp>
        <p:nvSpPr>
          <p:cNvPr id="22560" name="Text Box 33"/>
          <p:cNvSpPr txBox="1">
            <a:spLocks noChangeArrowheads="1"/>
          </p:cNvSpPr>
          <p:nvPr/>
        </p:nvSpPr>
        <p:spPr bwMode="auto">
          <a:xfrm>
            <a:off x="8832850" y="1484314"/>
            <a:ext cx="1207382" cy="246221"/>
          </a:xfrm>
          <a:prstGeom prst="rect">
            <a:avLst/>
          </a:prstGeom>
          <a:noFill/>
          <a:ln w="9525">
            <a:noFill/>
            <a:miter lim="800000"/>
            <a:headEnd/>
            <a:tailEnd/>
          </a:ln>
        </p:spPr>
        <p:txBody>
          <a:bodyPr wrap="none">
            <a:spAutoFit/>
          </a:bodyPr>
          <a:lstStyle/>
          <a:p>
            <a:r>
              <a:rPr lang="eu-ES" sz="1000"/>
              <a:t>Cambios (dinámica)</a:t>
            </a:r>
          </a:p>
        </p:txBody>
      </p:sp>
      <p:sp>
        <p:nvSpPr>
          <p:cNvPr id="22561" name="Text Box 34"/>
          <p:cNvSpPr txBox="1">
            <a:spLocks noChangeArrowheads="1"/>
          </p:cNvSpPr>
          <p:nvPr/>
        </p:nvSpPr>
        <p:spPr bwMode="auto">
          <a:xfrm>
            <a:off x="4819651" y="1968501"/>
            <a:ext cx="601447" cy="246221"/>
          </a:xfrm>
          <a:prstGeom prst="rect">
            <a:avLst/>
          </a:prstGeom>
          <a:noFill/>
          <a:ln w="9525">
            <a:noFill/>
            <a:miter lim="800000"/>
            <a:headEnd/>
            <a:tailEnd/>
          </a:ln>
        </p:spPr>
        <p:txBody>
          <a:bodyPr wrap="none">
            <a:spAutoFit/>
          </a:bodyPr>
          <a:lstStyle/>
          <a:p>
            <a:r>
              <a:rPr lang="eu-ES" sz="1000"/>
              <a:t>relación</a:t>
            </a:r>
          </a:p>
        </p:txBody>
      </p:sp>
      <p:sp>
        <p:nvSpPr>
          <p:cNvPr id="22562" name="Text Box 35"/>
          <p:cNvSpPr txBox="1">
            <a:spLocks noChangeArrowheads="1"/>
          </p:cNvSpPr>
          <p:nvPr/>
        </p:nvSpPr>
        <p:spPr bwMode="auto">
          <a:xfrm>
            <a:off x="5513388" y="1968501"/>
            <a:ext cx="914400" cy="244475"/>
          </a:xfrm>
          <a:prstGeom prst="rect">
            <a:avLst/>
          </a:prstGeom>
          <a:noFill/>
          <a:ln w="9525">
            <a:noFill/>
            <a:miter lim="800000"/>
            <a:headEnd/>
            <a:tailEnd/>
          </a:ln>
        </p:spPr>
        <p:txBody>
          <a:bodyPr wrap="none">
            <a:spAutoFit/>
          </a:bodyPr>
          <a:lstStyle/>
          <a:p>
            <a:r>
              <a:rPr lang="eu-ES" sz="1000"/>
              <a:t>reproducción</a:t>
            </a:r>
          </a:p>
        </p:txBody>
      </p:sp>
      <p:sp>
        <p:nvSpPr>
          <p:cNvPr id="22563" name="Text Box 36"/>
          <p:cNvSpPr txBox="1">
            <a:spLocks noChangeArrowheads="1"/>
          </p:cNvSpPr>
          <p:nvPr/>
        </p:nvSpPr>
        <p:spPr bwMode="auto">
          <a:xfrm>
            <a:off x="5087939" y="2420939"/>
            <a:ext cx="661987" cy="244475"/>
          </a:xfrm>
          <a:prstGeom prst="rect">
            <a:avLst/>
          </a:prstGeom>
          <a:noFill/>
          <a:ln w="9525">
            <a:noFill/>
            <a:miter lim="800000"/>
            <a:headEnd/>
            <a:tailEnd/>
          </a:ln>
        </p:spPr>
        <p:txBody>
          <a:bodyPr wrap="none">
            <a:spAutoFit/>
          </a:bodyPr>
          <a:lstStyle/>
          <a:p>
            <a:r>
              <a:rPr lang="eu-ES" sz="1000"/>
              <a:t>nutrición</a:t>
            </a:r>
          </a:p>
        </p:txBody>
      </p:sp>
      <p:sp>
        <p:nvSpPr>
          <p:cNvPr id="22564" name="Text Box 37"/>
          <p:cNvSpPr txBox="1">
            <a:spLocks noChangeArrowheads="1"/>
          </p:cNvSpPr>
          <p:nvPr/>
        </p:nvSpPr>
        <p:spPr bwMode="auto">
          <a:xfrm>
            <a:off x="7680325" y="2565401"/>
            <a:ext cx="628698" cy="246221"/>
          </a:xfrm>
          <a:prstGeom prst="rect">
            <a:avLst/>
          </a:prstGeom>
          <a:noFill/>
          <a:ln w="9525">
            <a:noFill/>
            <a:miter lim="800000"/>
            <a:headEnd/>
            <a:tailEnd/>
          </a:ln>
        </p:spPr>
        <p:txBody>
          <a:bodyPr wrap="none">
            <a:spAutoFit/>
          </a:bodyPr>
          <a:lstStyle/>
          <a:p>
            <a:r>
              <a:rPr lang="eu-ES" sz="1000"/>
              <a:t>genética</a:t>
            </a:r>
          </a:p>
        </p:txBody>
      </p:sp>
      <p:sp>
        <p:nvSpPr>
          <p:cNvPr id="22565" name="Text Box 38"/>
          <p:cNvSpPr txBox="1">
            <a:spLocks noChangeArrowheads="1"/>
          </p:cNvSpPr>
          <p:nvPr/>
        </p:nvSpPr>
        <p:spPr bwMode="auto">
          <a:xfrm>
            <a:off x="7896226" y="2924176"/>
            <a:ext cx="688009" cy="246221"/>
          </a:xfrm>
          <a:prstGeom prst="rect">
            <a:avLst/>
          </a:prstGeom>
          <a:noFill/>
          <a:ln w="9525">
            <a:noFill/>
            <a:miter lim="800000"/>
            <a:headEnd/>
            <a:tailEnd/>
          </a:ln>
        </p:spPr>
        <p:txBody>
          <a:bodyPr wrap="none">
            <a:spAutoFit/>
          </a:bodyPr>
          <a:lstStyle/>
          <a:p>
            <a:r>
              <a:rPr lang="eu-ES" sz="1000"/>
              <a:t>evolución</a:t>
            </a:r>
          </a:p>
        </p:txBody>
      </p:sp>
      <p:sp>
        <p:nvSpPr>
          <p:cNvPr id="22566" name="Text Box 39"/>
          <p:cNvSpPr txBox="1">
            <a:spLocks noChangeArrowheads="1"/>
          </p:cNvSpPr>
          <p:nvPr/>
        </p:nvSpPr>
        <p:spPr bwMode="auto">
          <a:xfrm>
            <a:off x="8543926" y="2276476"/>
            <a:ext cx="867545" cy="246221"/>
          </a:xfrm>
          <a:prstGeom prst="rect">
            <a:avLst/>
          </a:prstGeom>
          <a:noFill/>
          <a:ln w="9525">
            <a:noFill/>
            <a:miter lim="800000"/>
            <a:headEnd/>
            <a:tailEnd/>
          </a:ln>
        </p:spPr>
        <p:txBody>
          <a:bodyPr wrap="none">
            <a:spAutoFit/>
          </a:bodyPr>
          <a:lstStyle/>
          <a:p>
            <a:r>
              <a:rPr lang="eu-ES" sz="1000"/>
              <a:t>Ciclo materia</a:t>
            </a:r>
          </a:p>
        </p:txBody>
      </p:sp>
      <p:sp>
        <p:nvSpPr>
          <p:cNvPr id="22567" name="Text Box 40"/>
          <p:cNvSpPr txBox="1">
            <a:spLocks noChangeArrowheads="1"/>
          </p:cNvSpPr>
          <p:nvPr/>
        </p:nvSpPr>
        <p:spPr bwMode="auto">
          <a:xfrm>
            <a:off x="9555164" y="2255839"/>
            <a:ext cx="857927" cy="246221"/>
          </a:xfrm>
          <a:prstGeom prst="rect">
            <a:avLst/>
          </a:prstGeom>
          <a:noFill/>
          <a:ln w="9525">
            <a:noFill/>
            <a:miter lim="800000"/>
            <a:headEnd/>
            <a:tailEnd/>
          </a:ln>
        </p:spPr>
        <p:txBody>
          <a:bodyPr wrap="none">
            <a:spAutoFit/>
          </a:bodyPr>
          <a:lstStyle/>
          <a:p>
            <a:r>
              <a:rPr lang="eu-ES" sz="1000"/>
              <a:t>Flujo energia</a:t>
            </a:r>
          </a:p>
        </p:txBody>
      </p:sp>
      <p:sp>
        <p:nvSpPr>
          <p:cNvPr id="22568" name="Text Box 41"/>
          <p:cNvSpPr txBox="1">
            <a:spLocks noChangeArrowheads="1"/>
          </p:cNvSpPr>
          <p:nvPr/>
        </p:nvSpPr>
        <p:spPr bwMode="auto">
          <a:xfrm>
            <a:off x="7267575" y="1895476"/>
            <a:ext cx="914400" cy="244475"/>
          </a:xfrm>
          <a:prstGeom prst="rect">
            <a:avLst/>
          </a:prstGeom>
          <a:noFill/>
          <a:ln w="9525">
            <a:noFill/>
            <a:miter lim="800000"/>
            <a:headEnd/>
            <a:tailEnd/>
          </a:ln>
        </p:spPr>
        <p:txBody>
          <a:bodyPr wrap="none">
            <a:spAutoFit/>
          </a:bodyPr>
          <a:lstStyle/>
          <a:p>
            <a:r>
              <a:rPr lang="eu-ES" sz="1000"/>
              <a:t>reproducción</a:t>
            </a:r>
          </a:p>
        </p:txBody>
      </p:sp>
      <p:sp>
        <p:nvSpPr>
          <p:cNvPr id="22569" name="Text Box 42"/>
          <p:cNvSpPr txBox="1">
            <a:spLocks noChangeArrowheads="1"/>
          </p:cNvSpPr>
          <p:nvPr/>
        </p:nvSpPr>
        <p:spPr bwMode="auto">
          <a:xfrm>
            <a:off x="6527801" y="1916114"/>
            <a:ext cx="601447" cy="246221"/>
          </a:xfrm>
          <a:prstGeom prst="rect">
            <a:avLst/>
          </a:prstGeom>
          <a:noFill/>
          <a:ln w="9525">
            <a:noFill/>
            <a:miter lim="800000"/>
            <a:headEnd/>
            <a:tailEnd/>
          </a:ln>
        </p:spPr>
        <p:txBody>
          <a:bodyPr wrap="none">
            <a:spAutoFit/>
          </a:bodyPr>
          <a:lstStyle/>
          <a:p>
            <a:r>
              <a:rPr lang="eu-ES" sz="1000"/>
              <a:t>relación</a:t>
            </a:r>
          </a:p>
        </p:txBody>
      </p:sp>
      <p:sp>
        <p:nvSpPr>
          <p:cNvPr id="22570" name="Text Box 43"/>
          <p:cNvSpPr txBox="1">
            <a:spLocks noChangeArrowheads="1"/>
          </p:cNvSpPr>
          <p:nvPr/>
        </p:nvSpPr>
        <p:spPr bwMode="auto">
          <a:xfrm>
            <a:off x="6816725" y="2349501"/>
            <a:ext cx="661988" cy="244475"/>
          </a:xfrm>
          <a:prstGeom prst="rect">
            <a:avLst/>
          </a:prstGeom>
          <a:noFill/>
          <a:ln w="9525">
            <a:noFill/>
            <a:miter lim="800000"/>
            <a:headEnd/>
            <a:tailEnd/>
          </a:ln>
        </p:spPr>
        <p:txBody>
          <a:bodyPr wrap="none">
            <a:spAutoFit/>
          </a:bodyPr>
          <a:lstStyle/>
          <a:p>
            <a:r>
              <a:rPr lang="eu-ES" sz="1000"/>
              <a:t>nutrición</a:t>
            </a:r>
          </a:p>
        </p:txBody>
      </p:sp>
      <p:sp>
        <p:nvSpPr>
          <p:cNvPr id="22571" name="Text Box 44"/>
          <p:cNvSpPr txBox="1">
            <a:spLocks noChangeArrowheads="1"/>
          </p:cNvSpPr>
          <p:nvPr/>
        </p:nvSpPr>
        <p:spPr bwMode="auto">
          <a:xfrm>
            <a:off x="4851401" y="5011739"/>
            <a:ext cx="745845" cy="307777"/>
          </a:xfrm>
          <a:prstGeom prst="rect">
            <a:avLst/>
          </a:prstGeom>
          <a:noFill/>
          <a:ln w="9525">
            <a:noFill/>
            <a:miter lim="800000"/>
            <a:headEnd/>
            <a:tailEnd/>
          </a:ln>
        </p:spPr>
        <p:txBody>
          <a:bodyPr wrap="none">
            <a:spAutoFit/>
          </a:bodyPr>
          <a:lstStyle/>
          <a:p>
            <a:r>
              <a:rPr lang="eu-ES" sz="1400"/>
              <a:t>Atomos</a:t>
            </a:r>
          </a:p>
        </p:txBody>
      </p:sp>
      <p:sp>
        <p:nvSpPr>
          <p:cNvPr id="22572" name="Text Box 45"/>
          <p:cNvSpPr txBox="1">
            <a:spLocks noChangeArrowheads="1"/>
          </p:cNvSpPr>
          <p:nvPr/>
        </p:nvSpPr>
        <p:spPr bwMode="auto">
          <a:xfrm>
            <a:off x="6096000" y="5013326"/>
            <a:ext cx="943528" cy="307777"/>
          </a:xfrm>
          <a:prstGeom prst="rect">
            <a:avLst/>
          </a:prstGeom>
          <a:noFill/>
          <a:ln w="9525">
            <a:noFill/>
            <a:miter lim="800000"/>
            <a:headEnd/>
            <a:tailEnd/>
          </a:ln>
        </p:spPr>
        <p:txBody>
          <a:bodyPr wrap="none">
            <a:spAutoFit/>
          </a:bodyPr>
          <a:lstStyle/>
          <a:p>
            <a:r>
              <a:rPr lang="eu-ES" sz="1400"/>
              <a:t>Sustancias</a:t>
            </a:r>
          </a:p>
        </p:txBody>
      </p:sp>
      <p:sp>
        <p:nvSpPr>
          <p:cNvPr id="22573" name="Text Box 46"/>
          <p:cNvSpPr txBox="1">
            <a:spLocks noChangeArrowheads="1"/>
          </p:cNvSpPr>
          <p:nvPr/>
        </p:nvSpPr>
        <p:spPr bwMode="auto">
          <a:xfrm>
            <a:off x="7464426" y="4941888"/>
            <a:ext cx="865237" cy="523220"/>
          </a:xfrm>
          <a:prstGeom prst="rect">
            <a:avLst/>
          </a:prstGeom>
          <a:noFill/>
          <a:ln w="9525">
            <a:noFill/>
            <a:miter lim="800000"/>
            <a:headEnd/>
            <a:tailEnd/>
          </a:ln>
        </p:spPr>
        <p:txBody>
          <a:bodyPr wrap="none">
            <a:spAutoFit/>
          </a:bodyPr>
          <a:lstStyle/>
          <a:p>
            <a:r>
              <a:rPr lang="eu-ES" sz="1400"/>
              <a:t>Sistemas </a:t>
            </a:r>
          </a:p>
          <a:p>
            <a:r>
              <a:rPr lang="eu-ES" sz="1400"/>
              <a:t>físicos</a:t>
            </a:r>
          </a:p>
        </p:txBody>
      </p:sp>
      <p:sp>
        <p:nvSpPr>
          <p:cNvPr id="22574" name="Text Box 47"/>
          <p:cNvSpPr txBox="1">
            <a:spLocks noChangeArrowheads="1"/>
          </p:cNvSpPr>
          <p:nvPr/>
        </p:nvSpPr>
        <p:spPr bwMode="auto">
          <a:xfrm>
            <a:off x="8616950" y="4941888"/>
            <a:ext cx="734560" cy="523220"/>
          </a:xfrm>
          <a:prstGeom prst="rect">
            <a:avLst/>
          </a:prstGeom>
          <a:noFill/>
          <a:ln w="9525">
            <a:noFill/>
            <a:miter lim="800000"/>
            <a:headEnd/>
            <a:tailEnd/>
          </a:ln>
        </p:spPr>
        <p:txBody>
          <a:bodyPr wrap="none">
            <a:spAutoFit/>
          </a:bodyPr>
          <a:lstStyle/>
          <a:p>
            <a:r>
              <a:rPr lang="eu-ES" sz="1400"/>
              <a:t>Planeta</a:t>
            </a:r>
          </a:p>
          <a:p>
            <a:r>
              <a:rPr lang="eu-ES" sz="1400"/>
              <a:t> Tierra</a:t>
            </a:r>
          </a:p>
        </p:txBody>
      </p:sp>
      <p:sp>
        <p:nvSpPr>
          <p:cNvPr id="22575" name="Text Box 48"/>
          <p:cNvSpPr txBox="1">
            <a:spLocks noChangeArrowheads="1"/>
          </p:cNvSpPr>
          <p:nvPr/>
        </p:nvSpPr>
        <p:spPr bwMode="auto">
          <a:xfrm>
            <a:off x="9551989" y="5084764"/>
            <a:ext cx="830677" cy="307777"/>
          </a:xfrm>
          <a:prstGeom prst="rect">
            <a:avLst/>
          </a:prstGeom>
          <a:noFill/>
          <a:ln w="9525">
            <a:noFill/>
            <a:miter lim="800000"/>
            <a:headEnd/>
            <a:tailEnd/>
          </a:ln>
        </p:spPr>
        <p:txBody>
          <a:bodyPr wrap="none">
            <a:spAutoFit/>
          </a:bodyPr>
          <a:lstStyle/>
          <a:p>
            <a:r>
              <a:rPr lang="eu-ES" sz="1400"/>
              <a:t>Universo</a:t>
            </a:r>
          </a:p>
        </p:txBody>
      </p:sp>
      <p:sp>
        <p:nvSpPr>
          <p:cNvPr id="22576" name="Text Box 49"/>
          <p:cNvSpPr txBox="1">
            <a:spLocks noChangeArrowheads="1"/>
          </p:cNvSpPr>
          <p:nvPr/>
        </p:nvSpPr>
        <p:spPr bwMode="auto">
          <a:xfrm>
            <a:off x="4800601" y="4102100"/>
            <a:ext cx="894797" cy="400110"/>
          </a:xfrm>
          <a:prstGeom prst="rect">
            <a:avLst/>
          </a:prstGeom>
          <a:noFill/>
          <a:ln w="9525">
            <a:noFill/>
            <a:miter lim="800000"/>
            <a:headEnd/>
            <a:tailEnd/>
          </a:ln>
        </p:spPr>
        <p:txBody>
          <a:bodyPr wrap="none">
            <a:spAutoFit/>
          </a:bodyPr>
          <a:lstStyle/>
          <a:p>
            <a:r>
              <a:rPr lang="eu-ES" sz="1000"/>
              <a:t>Diversidad/</a:t>
            </a:r>
          </a:p>
          <a:p>
            <a:r>
              <a:rPr lang="eu-ES" sz="1000"/>
              <a:t>regularidades</a:t>
            </a:r>
          </a:p>
        </p:txBody>
      </p:sp>
      <p:sp>
        <p:nvSpPr>
          <p:cNvPr id="22577" name="Text Box 50"/>
          <p:cNvSpPr txBox="1">
            <a:spLocks noChangeArrowheads="1"/>
          </p:cNvSpPr>
          <p:nvPr/>
        </p:nvSpPr>
        <p:spPr bwMode="auto">
          <a:xfrm>
            <a:off x="7319964" y="574676"/>
            <a:ext cx="746125" cy="244475"/>
          </a:xfrm>
          <a:prstGeom prst="rect">
            <a:avLst/>
          </a:prstGeom>
          <a:noFill/>
          <a:ln w="9525">
            <a:noFill/>
            <a:miter lim="800000"/>
            <a:headEnd/>
            <a:tailEnd/>
          </a:ln>
        </p:spPr>
        <p:txBody>
          <a:bodyPr wrap="none">
            <a:spAutoFit/>
          </a:bodyPr>
          <a:lstStyle/>
          <a:p>
            <a:r>
              <a:rPr lang="eu-ES" sz="1000"/>
              <a:t>estructura</a:t>
            </a:r>
          </a:p>
        </p:txBody>
      </p:sp>
      <p:sp>
        <p:nvSpPr>
          <p:cNvPr id="22578" name="Text Box 51"/>
          <p:cNvSpPr txBox="1">
            <a:spLocks noChangeArrowheads="1"/>
          </p:cNvSpPr>
          <p:nvPr/>
        </p:nvSpPr>
        <p:spPr bwMode="auto">
          <a:xfrm>
            <a:off x="5235576" y="646114"/>
            <a:ext cx="746125" cy="244475"/>
          </a:xfrm>
          <a:prstGeom prst="rect">
            <a:avLst/>
          </a:prstGeom>
          <a:noFill/>
          <a:ln w="9525">
            <a:noFill/>
            <a:miter lim="800000"/>
            <a:headEnd/>
            <a:tailEnd/>
          </a:ln>
        </p:spPr>
        <p:txBody>
          <a:bodyPr wrap="none">
            <a:spAutoFit/>
          </a:bodyPr>
          <a:lstStyle/>
          <a:p>
            <a:r>
              <a:rPr lang="eu-ES" sz="1000"/>
              <a:t>estructura</a:t>
            </a:r>
          </a:p>
        </p:txBody>
      </p:sp>
      <p:sp>
        <p:nvSpPr>
          <p:cNvPr id="22579" name="Text Box 52"/>
          <p:cNvSpPr txBox="1">
            <a:spLocks noChangeArrowheads="1"/>
          </p:cNvSpPr>
          <p:nvPr/>
        </p:nvSpPr>
        <p:spPr bwMode="auto">
          <a:xfrm>
            <a:off x="9696451" y="430214"/>
            <a:ext cx="746125" cy="244475"/>
          </a:xfrm>
          <a:prstGeom prst="rect">
            <a:avLst/>
          </a:prstGeom>
          <a:noFill/>
          <a:ln w="9525">
            <a:noFill/>
            <a:miter lim="800000"/>
            <a:headEnd/>
            <a:tailEnd/>
          </a:ln>
        </p:spPr>
        <p:txBody>
          <a:bodyPr wrap="none">
            <a:spAutoFit/>
          </a:bodyPr>
          <a:lstStyle/>
          <a:p>
            <a:r>
              <a:rPr lang="eu-ES" sz="1000"/>
              <a:t>estructura</a:t>
            </a:r>
          </a:p>
        </p:txBody>
      </p:sp>
      <p:sp>
        <p:nvSpPr>
          <p:cNvPr id="22580" name="Text Box 53"/>
          <p:cNvSpPr txBox="1">
            <a:spLocks noChangeArrowheads="1"/>
          </p:cNvSpPr>
          <p:nvPr/>
        </p:nvSpPr>
        <p:spPr bwMode="auto">
          <a:xfrm>
            <a:off x="6672264" y="4678364"/>
            <a:ext cx="746125" cy="244475"/>
          </a:xfrm>
          <a:prstGeom prst="rect">
            <a:avLst/>
          </a:prstGeom>
          <a:noFill/>
          <a:ln w="9525">
            <a:noFill/>
            <a:miter lim="800000"/>
            <a:headEnd/>
            <a:tailEnd/>
          </a:ln>
        </p:spPr>
        <p:txBody>
          <a:bodyPr wrap="none">
            <a:spAutoFit/>
          </a:bodyPr>
          <a:lstStyle/>
          <a:p>
            <a:r>
              <a:rPr lang="eu-ES" sz="1000"/>
              <a:t>estructura</a:t>
            </a:r>
          </a:p>
        </p:txBody>
      </p:sp>
      <p:sp>
        <p:nvSpPr>
          <p:cNvPr id="22581" name="Text Box 54"/>
          <p:cNvSpPr txBox="1">
            <a:spLocks noChangeArrowheads="1"/>
          </p:cNvSpPr>
          <p:nvPr/>
        </p:nvSpPr>
        <p:spPr bwMode="auto">
          <a:xfrm>
            <a:off x="5930901" y="6931025"/>
            <a:ext cx="746125" cy="244475"/>
          </a:xfrm>
          <a:prstGeom prst="rect">
            <a:avLst/>
          </a:prstGeom>
          <a:noFill/>
          <a:ln w="9525">
            <a:noFill/>
            <a:miter lim="800000"/>
            <a:headEnd/>
            <a:tailEnd/>
          </a:ln>
        </p:spPr>
        <p:txBody>
          <a:bodyPr wrap="none">
            <a:spAutoFit/>
          </a:bodyPr>
          <a:lstStyle/>
          <a:p>
            <a:r>
              <a:rPr lang="eu-ES" sz="1000"/>
              <a:t>estructura</a:t>
            </a:r>
          </a:p>
        </p:txBody>
      </p:sp>
      <p:sp>
        <p:nvSpPr>
          <p:cNvPr id="22582" name="Text Box 55"/>
          <p:cNvSpPr txBox="1">
            <a:spLocks noChangeArrowheads="1"/>
          </p:cNvSpPr>
          <p:nvPr/>
        </p:nvSpPr>
        <p:spPr bwMode="auto">
          <a:xfrm>
            <a:off x="5235576" y="4678364"/>
            <a:ext cx="746125" cy="244475"/>
          </a:xfrm>
          <a:prstGeom prst="rect">
            <a:avLst/>
          </a:prstGeom>
          <a:noFill/>
          <a:ln w="9525">
            <a:noFill/>
            <a:miter lim="800000"/>
            <a:headEnd/>
            <a:tailEnd/>
          </a:ln>
        </p:spPr>
        <p:txBody>
          <a:bodyPr wrap="none">
            <a:spAutoFit/>
          </a:bodyPr>
          <a:lstStyle/>
          <a:p>
            <a:r>
              <a:rPr lang="eu-ES" sz="1000"/>
              <a:t>estructura</a:t>
            </a:r>
          </a:p>
        </p:txBody>
      </p:sp>
      <p:sp>
        <p:nvSpPr>
          <p:cNvPr id="22583" name="Text Box 56"/>
          <p:cNvSpPr txBox="1">
            <a:spLocks noChangeArrowheads="1"/>
          </p:cNvSpPr>
          <p:nvPr/>
        </p:nvSpPr>
        <p:spPr bwMode="auto">
          <a:xfrm>
            <a:off x="8688389" y="4318001"/>
            <a:ext cx="746125" cy="244475"/>
          </a:xfrm>
          <a:prstGeom prst="rect">
            <a:avLst/>
          </a:prstGeom>
          <a:noFill/>
          <a:ln w="9525">
            <a:noFill/>
            <a:miter lim="800000"/>
            <a:headEnd/>
            <a:tailEnd/>
          </a:ln>
        </p:spPr>
        <p:txBody>
          <a:bodyPr wrap="none">
            <a:spAutoFit/>
          </a:bodyPr>
          <a:lstStyle/>
          <a:p>
            <a:r>
              <a:rPr lang="eu-ES" sz="1000"/>
              <a:t>estructura</a:t>
            </a:r>
          </a:p>
        </p:txBody>
      </p:sp>
      <p:sp>
        <p:nvSpPr>
          <p:cNvPr id="22584" name="Text Box 57"/>
          <p:cNvSpPr txBox="1">
            <a:spLocks noChangeArrowheads="1"/>
          </p:cNvSpPr>
          <p:nvPr/>
        </p:nvSpPr>
        <p:spPr bwMode="auto">
          <a:xfrm>
            <a:off x="9807576" y="4678364"/>
            <a:ext cx="746125" cy="244475"/>
          </a:xfrm>
          <a:prstGeom prst="rect">
            <a:avLst/>
          </a:prstGeom>
          <a:noFill/>
          <a:ln w="9525">
            <a:noFill/>
            <a:miter lim="800000"/>
            <a:headEnd/>
            <a:tailEnd/>
          </a:ln>
        </p:spPr>
        <p:txBody>
          <a:bodyPr wrap="none">
            <a:spAutoFit/>
          </a:bodyPr>
          <a:lstStyle/>
          <a:p>
            <a:r>
              <a:rPr lang="eu-ES" sz="1000"/>
              <a:t>estructura</a:t>
            </a:r>
          </a:p>
        </p:txBody>
      </p:sp>
      <p:sp>
        <p:nvSpPr>
          <p:cNvPr id="22585" name="Text Box 58"/>
          <p:cNvSpPr txBox="1">
            <a:spLocks noChangeArrowheads="1"/>
          </p:cNvSpPr>
          <p:nvPr/>
        </p:nvSpPr>
        <p:spPr bwMode="auto">
          <a:xfrm>
            <a:off x="6240464" y="4102100"/>
            <a:ext cx="894797" cy="400110"/>
          </a:xfrm>
          <a:prstGeom prst="rect">
            <a:avLst/>
          </a:prstGeom>
          <a:noFill/>
          <a:ln w="9525">
            <a:noFill/>
            <a:miter lim="800000"/>
            <a:headEnd/>
            <a:tailEnd/>
          </a:ln>
        </p:spPr>
        <p:txBody>
          <a:bodyPr wrap="none">
            <a:spAutoFit/>
          </a:bodyPr>
          <a:lstStyle/>
          <a:p>
            <a:r>
              <a:rPr lang="eu-ES" sz="1000"/>
              <a:t>Diversidad/</a:t>
            </a:r>
          </a:p>
          <a:p>
            <a:r>
              <a:rPr lang="eu-ES" sz="1000"/>
              <a:t>regularidades</a:t>
            </a:r>
          </a:p>
        </p:txBody>
      </p:sp>
      <p:sp>
        <p:nvSpPr>
          <p:cNvPr id="22586" name="Text Box 59"/>
          <p:cNvSpPr txBox="1">
            <a:spLocks noChangeArrowheads="1"/>
          </p:cNvSpPr>
          <p:nvPr/>
        </p:nvSpPr>
        <p:spPr bwMode="auto">
          <a:xfrm>
            <a:off x="7535864" y="4175125"/>
            <a:ext cx="894797" cy="400110"/>
          </a:xfrm>
          <a:prstGeom prst="rect">
            <a:avLst/>
          </a:prstGeom>
          <a:noFill/>
          <a:ln w="9525">
            <a:noFill/>
            <a:miter lim="800000"/>
            <a:headEnd/>
            <a:tailEnd/>
          </a:ln>
        </p:spPr>
        <p:txBody>
          <a:bodyPr wrap="none">
            <a:spAutoFit/>
          </a:bodyPr>
          <a:lstStyle/>
          <a:p>
            <a:r>
              <a:rPr lang="eu-ES" sz="1000"/>
              <a:t>Diversidad/</a:t>
            </a:r>
          </a:p>
          <a:p>
            <a:r>
              <a:rPr lang="eu-ES" sz="1000"/>
              <a:t>regularidades</a:t>
            </a:r>
          </a:p>
        </p:txBody>
      </p:sp>
      <p:sp>
        <p:nvSpPr>
          <p:cNvPr id="22587" name="Text Box 60"/>
          <p:cNvSpPr txBox="1">
            <a:spLocks noChangeArrowheads="1"/>
          </p:cNvSpPr>
          <p:nvPr/>
        </p:nvSpPr>
        <p:spPr bwMode="auto">
          <a:xfrm>
            <a:off x="9564689" y="4246563"/>
            <a:ext cx="894797" cy="400110"/>
          </a:xfrm>
          <a:prstGeom prst="rect">
            <a:avLst/>
          </a:prstGeom>
          <a:noFill/>
          <a:ln w="9525">
            <a:noFill/>
            <a:miter lim="800000"/>
            <a:headEnd/>
            <a:tailEnd/>
          </a:ln>
        </p:spPr>
        <p:txBody>
          <a:bodyPr wrap="none">
            <a:spAutoFit/>
          </a:bodyPr>
          <a:lstStyle/>
          <a:p>
            <a:r>
              <a:rPr lang="eu-ES" sz="1000"/>
              <a:t>Diversidad/</a:t>
            </a:r>
          </a:p>
          <a:p>
            <a:r>
              <a:rPr lang="eu-ES" sz="1000"/>
              <a:t>regularidades</a:t>
            </a:r>
          </a:p>
        </p:txBody>
      </p:sp>
      <p:sp>
        <p:nvSpPr>
          <p:cNvPr id="22588" name="Text Box 61"/>
          <p:cNvSpPr txBox="1">
            <a:spLocks noChangeArrowheads="1"/>
          </p:cNvSpPr>
          <p:nvPr/>
        </p:nvSpPr>
        <p:spPr bwMode="auto">
          <a:xfrm>
            <a:off x="7967664" y="4678364"/>
            <a:ext cx="746125" cy="244475"/>
          </a:xfrm>
          <a:prstGeom prst="rect">
            <a:avLst/>
          </a:prstGeom>
          <a:noFill/>
          <a:ln w="9525">
            <a:noFill/>
            <a:miter lim="800000"/>
            <a:headEnd/>
            <a:tailEnd/>
          </a:ln>
        </p:spPr>
        <p:txBody>
          <a:bodyPr wrap="none">
            <a:spAutoFit/>
          </a:bodyPr>
          <a:lstStyle/>
          <a:p>
            <a:r>
              <a:rPr lang="eu-ES" sz="1000"/>
              <a:t>estructura</a:t>
            </a:r>
          </a:p>
        </p:txBody>
      </p:sp>
      <p:sp>
        <p:nvSpPr>
          <p:cNvPr id="22589" name="Text Box 62"/>
          <p:cNvSpPr txBox="1">
            <a:spLocks noChangeArrowheads="1"/>
          </p:cNvSpPr>
          <p:nvPr/>
        </p:nvSpPr>
        <p:spPr bwMode="auto">
          <a:xfrm>
            <a:off x="4800600" y="5541964"/>
            <a:ext cx="615874" cy="246221"/>
          </a:xfrm>
          <a:prstGeom prst="rect">
            <a:avLst/>
          </a:prstGeom>
          <a:noFill/>
          <a:ln w="9525">
            <a:noFill/>
            <a:miter lim="800000"/>
            <a:headEnd/>
            <a:tailEnd/>
          </a:ln>
        </p:spPr>
        <p:txBody>
          <a:bodyPr wrap="none">
            <a:spAutoFit/>
          </a:bodyPr>
          <a:lstStyle/>
          <a:p>
            <a:r>
              <a:rPr lang="eu-ES" sz="1000"/>
              <a:t>cambios</a:t>
            </a:r>
          </a:p>
        </p:txBody>
      </p:sp>
      <p:sp>
        <p:nvSpPr>
          <p:cNvPr id="22590" name="Text Box 63"/>
          <p:cNvSpPr txBox="1">
            <a:spLocks noChangeArrowheads="1"/>
          </p:cNvSpPr>
          <p:nvPr/>
        </p:nvSpPr>
        <p:spPr bwMode="auto">
          <a:xfrm>
            <a:off x="6240463" y="5614989"/>
            <a:ext cx="615874" cy="246221"/>
          </a:xfrm>
          <a:prstGeom prst="rect">
            <a:avLst/>
          </a:prstGeom>
          <a:noFill/>
          <a:ln w="9525">
            <a:noFill/>
            <a:miter lim="800000"/>
            <a:headEnd/>
            <a:tailEnd/>
          </a:ln>
        </p:spPr>
        <p:txBody>
          <a:bodyPr wrap="none">
            <a:spAutoFit/>
          </a:bodyPr>
          <a:lstStyle/>
          <a:p>
            <a:r>
              <a:rPr lang="eu-ES" sz="1000"/>
              <a:t>cambios</a:t>
            </a:r>
          </a:p>
        </p:txBody>
      </p:sp>
      <p:sp>
        <p:nvSpPr>
          <p:cNvPr id="22591" name="Text Box 64"/>
          <p:cNvSpPr txBox="1">
            <a:spLocks noChangeArrowheads="1"/>
          </p:cNvSpPr>
          <p:nvPr/>
        </p:nvSpPr>
        <p:spPr bwMode="auto">
          <a:xfrm>
            <a:off x="7464425" y="5614989"/>
            <a:ext cx="615874" cy="246221"/>
          </a:xfrm>
          <a:prstGeom prst="rect">
            <a:avLst/>
          </a:prstGeom>
          <a:noFill/>
          <a:ln w="9525">
            <a:noFill/>
            <a:miter lim="800000"/>
            <a:headEnd/>
            <a:tailEnd/>
          </a:ln>
        </p:spPr>
        <p:txBody>
          <a:bodyPr wrap="none">
            <a:spAutoFit/>
          </a:bodyPr>
          <a:lstStyle/>
          <a:p>
            <a:r>
              <a:rPr lang="eu-ES" sz="1000"/>
              <a:t>cambios</a:t>
            </a:r>
          </a:p>
        </p:txBody>
      </p:sp>
      <p:sp>
        <p:nvSpPr>
          <p:cNvPr id="22592" name="Text Box 65"/>
          <p:cNvSpPr txBox="1">
            <a:spLocks noChangeArrowheads="1"/>
          </p:cNvSpPr>
          <p:nvPr/>
        </p:nvSpPr>
        <p:spPr bwMode="auto">
          <a:xfrm>
            <a:off x="8616950" y="5541964"/>
            <a:ext cx="615874" cy="246221"/>
          </a:xfrm>
          <a:prstGeom prst="rect">
            <a:avLst/>
          </a:prstGeom>
          <a:noFill/>
          <a:ln w="9525">
            <a:noFill/>
            <a:miter lim="800000"/>
            <a:headEnd/>
            <a:tailEnd/>
          </a:ln>
        </p:spPr>
        <p:txBody>
          <a:bodyPr wrap="none">
            <a:spAutoFit/>
          </a:bodyPr>
          <a:lstStyle/>
          <a:p>
            <a:r>
              <a:rPr lang="eu-ES" sz="1000"/>
              <a:t>cambios</a:t>
            </a:r>
          </a:p>
        </p:txBody>
      </p:sp>
      <p:sp>
        <p:nvSpPr>
          <p:cNvPr id="22593" name="Text Box 66"/>
          <p:cNvSpPr txBox="1">
            <a:spLocks noChangeArrowheads="1"/>
          </p:cNvSpPr>
          <p:nvPr/>
        </p:nvSpPr>
        <p:spPr bwMode="auto">
          <a:xfrm>
            <a:off x="9625013" y="5541964"/>
            <a:ext cx="615874" cy="246221"/>
          </a:xfrm>
          <a:prstGeom prst="rect">
            <a:avLst/>
          </a:prstGeom>
          <a:noFill/>
          <a:ln w="9525">
            <a:noFill/>
            <a:miter lim="800000"/>
            <a:headEnd/>
            <a:tailEnd/>
          </a:ln>
        </p:spPr>
        <p:txBody>
          <a:bodyPr wrap="none">
            <a:spAutoFit/>
          </a:bodyPr>
          <a:lstStyle/>
          <a:p>
            <a:r>
              <a:rPr lang="eu-ES" sz="1000"/>
              <a:t>cambios</a:t>
            </a:r>
          </a:p>
        </p:txBody>
      </p:sp>
      <p:sp>
        <p:nvSpPr>
          <p:cNvPr id="22594" name="Text Box 67"/>
          <p:cNvSpPr txBox="1">
            <a:spLocks noChangeArrowheads="1"/>
          </p:cNvSpPr>
          <p:nvPr/>
        </p:nvSpPr>
        <p:spPr bwMode="auto">
          <a:xfrm>
            <a:off x="4872038" y="6021389"/>
            <a:ext cx="570990" cy="246221"/>
          </a:xfrm>
          <a:prstGeom prst="rect">
            <a:avLst/>
          </a:prstGeom>
          <a:noFill/>
          <a:ln w="9525">
            <a:noFill/>
            <a:miter lim="800000"/>
            <a:headEnd/>
            <a:tailEnd/>
          </a:ln>
        </p:spPr>
        <p:txBody>
          <a:bodyPr wrap="none">
            <a:spAutoFit/>
          </a:bodyPr>
          <a:lstStyle/>
          <a:p>
            <a:r>
              <a:rPr lang="eu-ES" sz="1000"/>
              <a:t>corteza</a:t>
            </a:r>
          </a:p>
        </p:txBody>
      </p:sp>
      <p:sp>
        <p:nvSpPr>
          <p:cNvPr id="22595" name="Text Box 68"/>
          <p:cNvSpPr txBox="1">
            <a:spLocks noChangeArrowheads="1"/>
          </p:cNvSpPr>
          <p:nvPr/>
        </p:nvSpPr>
        <p:spPr bwMode="auto">
          <a:xfrm>
            <a:off x="5465764" y="6046789"/>
            <a:ext cx="534121" cy="246221"/>
          </a:xfrm>
          <a:prstGeom prst="rect">
            <a:avLst/>
          </a:prstGeom>
          <a:noFill/>
          <a:ln w="9525">
            <a:noFill/>
            <a:miter lim="800000"/>
            <a:headEnd/>
            <a:tailEnd/>
          </a:ln>
        </p:spPr>
        <p:txBody>
          <a:bodyPr wrap="none">
            <a:spAutoFit/>
          </a:bodyPr>
          <a:lstStyle/>
          <a:p>
            <a:r>
              <a:rPr lang="eu-ES" sz="1000"/>
              <a:t>núcleo</a:t>
            </a:r>
          </a:p>
        </p:txBody>
      </p:sp>
      <p:sp>
        <p:nvSpPr>
          <p:cNvPr id="22596" name="Text Box 69"/>
          <p:cNvSpPr txBox="1">
            <a:spLocks noChangeArrowheads="1"/>
          </p:cNvSpPr>
          <p:nvPr/>
        </p:nvSpPr>
        <p:spPr bwMode="auto">
          <a:xfrm>
            <a:off x="6096001" y="6046789"/>
            <a:ext cx="502061" cy="246221"/>
          </a:xfrm>
          <a:prstGeom prst="rect">
            <a:avLst/>
          </a:prstGeom>
          <a:noFill/>
          <a:ln w="9525">
            <a:noFill/>
            <a:miter lim="800000"/>
            <a:headEnd/>
            <a:tailEnd/>
          </a:ln>
        </p:spPr>
        <p:txBody>
          <a:bodyPr wrap="none">
            <a:spAutoFit/>
          </a:bodyPr>
          <a:lstStyle/>
          <a:p>
            <a:r>
              <a:rPr lang="eu-ES" sz="1000"/>
              <a:t>físicos</a:t>
            </a:r>
          </a:p>
        </p:txBody>
      </p:sp>
      <p:sp>
        <p:nvSpPr>
          <p:cNvPr id="22597" name="Text Box 70"/>
          <p:cNvSpPr txBox="1">
            <a:spLocks noChangeArrowheads="1"/>
          </p:cNvSpPr>
          <p:nvPr/>
        </p:nvSpPr>
        <p:spPr bwMode="auto">
          <a:xfrm>
            <a:off x="6743700" y="6046789"/>
            <a:ext cx="651140" cy="246221"/>
          </a:xfrm>
          <a:prstGeom prst="rect">
            <a:avLst/>
          </a:prstGeom>
          <a:noFill/>
          <a:ln w="9525">
            <a:noFill/>
            <a:miter lim="800000"/>
            <a:headEnd/>
            <a:tailEnd/>
          </a:ln>
        </p:spPr>
        <p:txBody>
          <a:bodyPr wrap="none">
            <a:spAutoFit/>
          </a:bodyPr>
          <a:lstStyle/>
          <a:p>
            <a:r>
              <a:rPr lang="eu-ES" sz="1000"/>
              <a:t>químicos</a:t>
            </a:r>
          </a:p>
        </p:txBody>
      </p:sp>
      <p:sp>
        <p:nvSpPr>
          <p:cNvPr id="22598" name="Text Box 71"/>
          <p:cNvSpPr txBox="1">
            <a:spLocks noChangeArrowheads="1"/>
          </p:cNvSpPr>
          <p:nvPr/>
        </p:nvSpPr>
        <p:spPr bwMode="auto">
          <a:xfrm>
            <a:off x="8112126" y="6118226"/>
            <a:ext cx="633413" cy="244475"/>
          </a:xfrm>
          <a:prstGeom prst="rect">
            <a:avLst/>
          </a:prstGeom>
          <a:noFill/>
          <a:ln w="9525">
            <a:noFill/>
            <a:miter lim="800000"/>
            <a:headEnd/>
            <a:tailEnd/>
          </a:ln>
        </p:spPr>
        <p:txBody>
          <a:bodyPr wrap="none">
            <a:spAutoFit/>
          </a:bodyPr>
          <a:lstStyle/>
          <a:p>
            <a:r>
              <a:rPr lang="eu-ES" sz="1000"/>
              <a:t>internos</a:t>
            </a:r>
          </a:p>
        </p:txBody>
      </p:sp>
      <p:sp>
        <p:nvSpPr>
          <p:cNvPr id="22599" name="Text Box 72"/>
          <p:cNvSpPr txBox="1">
            <a:spLocks noChangeArrowheads="1"/>
          </p:cNvSpPr>
          <p:nvPr/>
        </p:nvSpPr>
        <p:spPr bwMode="auto">
          <a:xfrm>
            <a:off x="8832850" y="6118226"/>
            <a:ext cx="641522" cy="246221"/>
          </a:xfrm>
          <a:prstGeom prst="rect">
            <a:avLst/>
          </a:prstGeom>
          <a:noFill/>
          <a:ln w="9525">
            <a:noFill/>
            <a:miter lim="800000"/>
            <a:headEnd/>
            <a:tailEnd/>
          </a:ln>
        </p:spPr>
        <p:txBody>
          <a:bodyPr wrap="none">
            <a:spAutoFit/>
          </a:bodyPr>
          <a:lstStyle/>
          <a:p>
            <a:r>
              <a:rPr lang="eu-ES" sz="1000"/>
              <a:t>externos</a:t>
            </a:r>
          </a:p>
        </p:txBody>
      </p:sp>
      <p:sp>
        <p:nvSpPr>
          <p:cNvPr id="22600" name="Line 73"/>
          <p:cNvSpPr>
            <a:spLocks noChangeShapeType="1"/>
          </p:cNvSpPr>
          <p:nvPr/>
        </p:nvSpPr>
        <p:spPr bwMode="auto">
          <a:xfrm>
            <a:off x="3503613" y="2565400"/>
            <a:ext cx="0" cy="503238"/>
          </a:xfrm>
          <a:prstGeom prst="line">
            <a:avLst/>
          </a:prstGeom>
          <a:noFill/>
          <a:ln w="9525">
            <a:solidFill>
              <a:schemeClr val="tx1"/>
            </a:solidFill>
            <a:round/>
            <a:headEnd/>
            <a:tailEnd type="triangle" w="med" len="med"/>
          </a:ln>
        </p:spPr>
        <p:txBody>
          <a:bodyPr/>
          <a:lstStyle/>
          <a:p>
            <a:endParaRPr lang="es-ES_tradnl"/>
          </a:p>
        </p:txBody>
      </p:sp>
      <p:sp>
        <p:nvSpPr>
          <p:cNvPr id="22601" name="Line 74"/>
          <p:cNvSpPr>
            <a:spLocks noChangeShapeType="1"/>
          </p:cNvSpPr>
          <p:nvPr/>
        </p:nvSpPr>
        <p:spPr bwMode="auto">
          <a:xfrm flipV="1">
            <a:off x="3503613" y="3860801"/>
            <a:ext cx="0" cy="720725"/>
          </a:xfrm>
          <a:prstGeom prst="line">
            <a:avLst/>
          </a:prstGeom>
          <a:noFill/>
          <a:ln w="9525">
            <a:solidFill>
              <a:schemeClr val="tx1"/>
            </a:solidFill>
            <a:round/>
            <a:headEnd/>
            <a:tailEnd type="triangle" w="med" len="med"/>
          </a:ln>
        </p:spPr>
        <p:txBody>
          <a:bodyPr/>
          <a:lstStyle/>
          <a:p>
            <a:endParaRPr lang="es-ES_tradnl"/>
          </a:p>
        </p:txBody>
      </p:sp>
      <p:sp>
        <p:nvSpPr>
          <p:cNvPr id="22602" name="Line 75"/>
          <p:cNvSpPr>
            <a:spLocks noChangeShapeType="1"/>
          </p:cNvSpPr>
          <p:nvPr/>
        </p:nvSpPr>
        <p:spPr bwMode="auto">
          <a:xfrm flipV="1">
            <a:off x="3071813" y="5229225"/>
            <a:ext cx="131762" cy="287338"/>
          </a:xfrm>
          <a:prstGeom prst="line">
            <a:avLst/>
          </a:prstGeom>
          <a:noFill/>
          <a:ln w="19050">
            <a:solidFill>
              <a:schemeClr val="tx1"/>
            </a:solidFill>
            <a:round/>
            <a:headEnd/>
            <a:tailEnd/>
          </a:ln>
        </p:spPr>
        <p:txBody>
          <a:bodyPr/>
          <a:lstStyle/>
          <a:p>
            <a:endParaRPr lang="es-ES_tradnl"/>
          </a:p>
        </p:txBody>
      </p:sp>
      <p:sp>
        <p:nvSpPr>
          <p:cNvPr id="22603" name="Line 76"/>
          <p:cNvSpPr>
            <a:spLocks noChangeShapeType="1"/>
          </p:cNvSpPr>
          <p:nvPr/>
        </p:nvSpPr>
        <p:spPr bwMode="auto">
          <a:xfrm flipV="1">
            <a:off x="3287713" y="5229226"/>
            <a:ext cx="215900" cy="720725"/>
          </a:xfrm>
          <a:prstGeom prst="line">
            <a:avLst/>
          </a:prstGeom>
          <a:noFill/>
          <a:ln w="19050">
            <a:solidFill>
              <a:schemeClr val="tx1"/>
            </a:solidFill>
            <a:round/>
            <a:headEnd/>
            <a:tailEnd/>
          </a:ln>
        </p:spPr>
        <p:txBody>
          <a:bodyPr/>
          <a:lstStyle/>
          <a:p>
            <a:endParaRPr lang="es-ES_tradnl"/>
          </a:p>
        </p:txBody>
      </p:sp>
      <p:sp>
        <p:nvSpPr>
          <p:cNvPr id="22604" name="Line 77"/>
          <p:cNvSpPr>
            <a:spLocks noChangeShapeType="1"/>
          </p:cNvSpPr>
          <p:nvPr/>
        </p:nvSpPr>
        <p:spPr bwMode="auto">
          <a:xfrm flipV="1">
            <a:off x="3575051" y="5229226"/>
            <a:ext cx="131763" cy="1008063"/>
          </a:xfrm>
          <a:prstGeom prst="line">
            <a:avLst/>
          </a:prstGeom>
          <a:noFill/>
          <a:ln w="19050">
            <a:solidFill>
              <a:schemeClr val="tx1"/>
            </a:solidFill>
            <a:round/>
            <a:headEnd/>
            <a:tailEnd/>
          </a:ln>
        </p:spPr>
        <p:txBody>
          <a:bodyPr/>
          <a:lstStyle/>
          <a:p>
            <a:endParaRPr lang="es-ES_tradnl"/>
          </a:p>
        </p:txBody>
      </p:sp>
      <p:sp>
        <p:nvSpPr>
          <p:cNvPr id="22605" name="Rectangle 78"/>
          <p:cNvSpPr>
            <a:spLocks noChangeArrowheads="1"/>
          </p:cNvSpPr>
          <p:nvPr/>
        </p:nvSpPr>
        <p:spPr bwMode="auto">
          <a:xfrm>
            <a:off x="4727575" y="115888"/>
            <a:ext cx="5761038" cy="6481762"/>
          </a:xfrm>
          <a:prstGeom prst="rect">
            <a:avLst/>
          </a:prstGeom>
          <a:noFill/>
          <a:ln w="19050">
            <a:solidFill>
              <a:schemeClr val="tx1"/>
            </a:solidFill>
            <a:miter lim="800000"/>
            <a:headEnd/>
            <a:tailEnd/>
          </a:ln>
        </p:spPr>
        <p:txBody>
          <a:bodyPr wrap="none" anchor="ctr"/>
          <a:lstStyle/>
          <a:p>
            <a:endParaRPr lang="es-ES_tradnl"/>
          </a:p>
        </p:txBody>
      </p:sp>
      <p:sp>
        <p:nvSpPr>
          <p:cNvPr id="22606" name="Text Box 79"/>
          <p:cNvSpPr txBox="1">
            <a:spLocks noChangeArrowheads="1"/>
          </p:cNvSpPr>
          <p:nvPr/>
        </p:nvSpPr>
        <p:spPr bwMode="auto">
          <a:xfrm>
            <a:off x="3935413" y="6165851"/>
            <a:ext cx="734304" cy="461665"/>
          </a:xfrm>
          <a:prstGeom prst="rect">
            <a:avLst/>
          </a:prstGeom>
          <a:noFill/>
          <a:ln w="9525">
            <a:noFill/>
            <a:miter lim="800000"/>
            <a:headEnd/>
            <a:tailEnd/>
          </a:ln>
        </p:spPr>
        <p:txBody>
          <a:bodyPr wrap="none">
            <a:spAutoFit/>
          </a:bodyPr>
          <a:lstStyle/>
          <a:p>
            <a:r>
              <a:rPr lang="eu-ES" sz="1200"/>
              <a:t>Sistemas</a:t>
            </a:r>
          </a:p>
          <a:p>
            <a:r>
              <a:rPr lang="eu-ES" sz="1200"/>
              <a:t> no vivos</a:t>
            </a:r>
          </a:p>
        </p:txBody>
      </p:sp>
      <p:sp>
        <p:nvSpPr>
          <p:cNvPr id="22607" name="Line 80"/>
          <p:cNvSpPr>
            <a:spLocks noChangeShapeType="1"/>
          </p:cNvSpPr>
          <p:nvPr/>
        </p:nvSpPr>
        <p:spPr bwMode="auto">
          <a:xfrm>
            <a:off x="4151314" y="5589588"/>
            <a:ext cx="504825" cy="144462"/>
          </a:xfrm>
          <a:prstGeom prst="line">
            <a:avLst/>
          </a:prstGeom>
          <a:noFill/>
          <a:ln w="28575">
            <a:solidFill>
              <a:schemeClr val="tx1"/>
            </a:solidFill>
            <a:round/>
            <a:headEnd/>
            <a:tailEnd type="triangle" w="med" len="med"/>
          </a:ln>
        </p:spPr>
        <p:txBody>
          <a:bodyPr/>
          <a:lstStyle/>
          <a:p>
            <a:endParaRPr lang="es-ES_tradnl"/>
          </a:p>
        </p:txBody>
      </p:sp>
      <p:sp>
        <p:nvSpPr>
          <p:cNvPr id="22608" name="Text Box 81"/>
          <p:cNvSpPr txBox="1">
            <a:spLocks noChangeArrowheads="1"/>
          </p:cNvSpPr>
          <p:nvPr/>
        </p:nvSpPr>
        <p:spPr bwMode="auto">
          <a:xfrm>
            <a:off x="3987800" y="280989"/>
            <a:ext cx="734304" cy="461665"/>
          </a:xfrm>
          <a:prstGeom prst="rect">
            <a:avLst/>
          </a:prstGeom>
          <a:noFill/>
          <a:ln w="9525">
            <a:noFill/>
            <a:miter lim="800000"/>
            <a:headEnd/>
            <a:tailEnd/>
          </a:ln>
        </p:spPr>
        <p:txBody>
          <a:bodyPr wrap="none">
            <a:spAutoFit/>
          </a:bodyPr>
          <a:lstStyle/>
          <a:p>
            <a:r>
              <a:rPr lang="eu-ES" sz="1200"/>
              <a:t>Sistemas</a:t>
            </a:r>
          </a:p>
          <a:p>
            <a:r>
              <a:rPr lang="eu-ES" sz="1200"/>
              <a:t>vivos</a:t>
            </a:r>
          </a:p>
        </p:txBody>
      </p:sp>
      <p:sp>
        <p:nvSpPr>
          <p:cNvPr id="22609" name="Line 82"/>
          <p:cNvSpPr>
            <a:spLocks noChangeShapeType="1"/>
          </p:cNvSpPr>
          <p:nvPr/>
        </p:nvSpPr>
        <p:spPr bwMode="auto">
          <a:xfrm flipV="1">
            <a:off x="4151314" y="765175"/>
            <a:ext cx="504825" cy="287338"/>
          </a:xfrm>
          <a:prstGeom prst="line">
            <a:avLst/>
          </a:prstGeom>
          <a:noFill/>
          <a:ln w="28575">
            <a:solidFill>
              <a:schemeClr val="tx1"/>
            </a:solidFill>
            <a:round/>
            <a:headEnd/>
            <a:tailEnd type="triangle" w="med" len="med"/>
          </a:ln>
        </p:spPr>
        <p:txBody>
          <a:bodyPr/>
          <a:lstStyle/>
          <a:p>
            <a:endParaRPr lang="es-ES_tradnl"/>
          </a:p>
        </p:txBody>
      </p:sp>
      <p:sp>
        <p:nvSpPr>
          <p:cNvPr id="22610" name="Line 83"/>
          <p:cNvSpPr>
            <a:spLocks noChangeShapeType="1"/>
          </p:cNvSpPr>
          <p:nvPr/>
        </p:nvSpPr>
        <p:spPr bwMode="auto">
          <a:xfrm>
            <a:off x="5448300" y="1341439"/>
            <a:ext cx="0" cy="142875"/>
          </a:xfrm>
          <a:prstGeom prst="line">
            <a:avLst/>
          </a:prstGeom>
          <a:noFill/>
          <a:ln w="19050">
            <a:solidFill>
              <a:schemeClr val="tx1"/>
            </a:solidFill>
            <a:round/>
            <a:headEnd/>
            <a:tailEnd/>
          </a:ln>
        </p:spPr>
        <p:txBody>
          <a:bodyPr/>
          <a:lstStyle/>
          <a:p>
            <a:endParaRPr lang="es-ES_tradnl"/>
          </a:p>
        </p:txBody>
      </p:sp>
      <p:sp>
        <p:nvSpPr>
          <p:cNvPr id="22611" name="Line 84"/>
          <p:cNvSpPr>
            <a:spLocks noChangeShapeType="1"/>
          </p:cNvSpPr>
          <p:nvPr/>
        </p:nvSpPr>
        <p:spPr bwMode="auto">
          <a:xfrm flipH="1">
            <a:off x="5232400" y="1628776"/>
            <a:ext cx="215900" cy="360363"/>
          </a:xfrm>
          <a:prstGeom prst="line">
            <a:avLst/>
          </a:prstGeom>
          <a:noFill/>
          <a:ln w="19050">
            <a:solidFill>
              <a:schemeClr val="tx1"/>
            </a:solidFill>
            <a:round/>
            <a:headEnd/>
            <a:tailEnd/>
          </a:ln>
        </p:spPr>
        <p:txBody>
          <a:bodyPr/>
          <a:lstStyle/>
          <a:p>
            <a:endParaRPr lang="es-ES_tradnl"/>
          </a:p>
        </p:txBody>
      </p:sp>
      <p:sp>
        <p:nvSpPr>
          <p:cNvPr id="22612" name="Line 85"/>
          <p:cNvSpPr>
            <a:spLocks noChangeShapeType="1"/>
          </p:cNvSpPr>
          <p:nvPr/>
        </p:nvSpPr>
        <p:spPr bwMode="auto">
          <a:xfrm>
            <a:off x="5448300" y="1628776"/>
            <a:ext cx="287338" cy="360363"/>
          </a:xfrm>
          <a:prstGeom prst="line">
            <a:avLst/>
          </a:prstGeom>
          <a:noFill/>
          <a:ln w="19050">
            <a:solidFill>
              <a:schemeClr val="tx1"/>
            </a:solidFill>
            <a:round/>
            <a:headEnd/>
            <a:tailEnd/>
          </a:ln>
        </p:spPr>
        <p:txBody>
          <a:bodyPr/>
          <a:lstStyle/>
          <a:p>
            <a:endParaRPr lang="es-ES_tradnl"/>
          </a:p>
        </p:txBody>
      </p:sp>
      <p:sp>
        <p:nvSpPr>
          <p:cNvPr id="22613" name="Line 86"/>
          <p:cNvSpPr>
            <a:spLocks noChangeShapeType="1"/>
          </p:cNvSpPr>
          <p:nvPr/>
        </p:nvSpPr>
        <p:spPr bwMode="auto">
          <a:xfrm>
            <a:off x="5448300" y="1628776"/>
            <a:ext cx="0" cy="792163"/>
          </a:xfrm>
          <a:prstGeom prst="line">
            <a:avLst/>
          </a:prstGeom>
          <a:noFill/>
          <a:ln w="19050">
            <a:solidFill>
              <a:schemeClr val="tx1"/>
            </a:solidFill>
            <a:round/>
            <a:headEnd/>
            <a:tailEnd/>
          </a:ln>
        </p:spPr>
        <p:txBody>
          <a:bodyPr/>
          <a:lstStyle/>
          <a:p>
            <a:endParaRPr lang="es-ES_tradnl"/>
          </a:p>
        </p:txBody>
      </p:sp>
      <p:sp>
        <p:nvSpPr>
          <p:cNvPr id="22614" name="Line 87"/>
          <p:cNvSpPr>
            <a:spLocks noChangeShapeType="1"/>
          </p:cNvSpPr>
          <p:nvPr/>
        </p:nvSpPr>
        <p:spPr bwMode="auto">
          <a:xfrm>
            <a:off x="7175500" y="1341439"/>
            <a:ext cx="0" cy="142875"/>
          </a:xfrm>
          <a:prstGeom prst="line">
            <a:avLst/>
          </a:prstGeom>
          <a:noFill/>
          <a:ln w="19050">
            <a:solidFill>
              <a:schemeClr val="tx1"/>
            </a:solidFill>
            <a:round/>
            <a:headEnd/>
            <a:tailEnd/>
          </a:ln>
        </p:spPr>
        <p:txBody>
          <a:bodyPr/>
          <a:lstStyle/>
          <a:p>
            <a:endParaRPr lang="es-ES_tradnl"/>
          </a:p>
        </p:txBody>
      </p:sp>
      <p:sp>
        <p:nvSpPr>
          <p:cNvPr id="22615" name="Line 88"/>
          <p:cNvSpPr>
            <a:spLocks noChangeShapeType="1"/>
          </p:cNvSpPr>
          <p:nvPr/>
        </p:nvSpPr>
        <p:spPr bwMode="auto">
          <a:xfrm flipH="1">
            <a:off x="6959600" y="1628775"/>
            <a:ext cx="215900" cy="287338"/>
          </a:xfrm>
          <a:prstGeom prst="line">
            <a:avLst/>
          </a:prstGeom>
          <a:noFill/>
          <a:ln w="19050">
            <a:solidFill>
              <a:schemeClr val="tx1"/>
            </a:solidFill>
            <a:round/>
            <a:headEnd/>
            <a:tailEnd/>
          </a:ln>
        </p:spPr>
        <p:txBody>
          <a:bodyPr/>
          <a:lstStyle/>
          <a:p>
            <a:endParaRPr lang="es-ES_tradnl"/>
          </a:p>
        </p:txBody>
      </p:sp>
      <p:sp>
        <p:nvSpPr>
          <p:cNvPr id="22616" name="Line 89"/>
          <p:cNvSpPr>
            <a:spLocks noChangeShapeType="1"/>
          </p:cNvSpPr>
          <p:nvPr/>
        </p:nvSpPr>
        <p:spPr bwMode="auto">
          <a:xfrm>
            <a:off x="7175500" y="1628775"/>
            <a:ext cx="215900" cy="287338"/>
          </a:xfrm>
          <a:prstGeom prst="line">
            <a:avLst/>
          </a:prstGeom>
          <a:noFill/>
          <a:ln w="19050">
            <a:solidFill>
              <a:schemeClr val="tx1"/>
            </a:solidFill>
            <a:round/>
            <a:headEnd/>
            <a:tailEnd/>
          </a:ln>
        </p:spPr>
        <p:txBody>
          <a:bodyPr/>
          <a:lstStyle/>
          <a:p>
            <a:endParaRPr lang="es-ES_tradnl"/>
          </a:p>
        </p:txBody>
      </p:sp>
      <p:sp>
        <p:nvSpPr>
          <p:cNvPr id="22617" name="Line 90"/>
          <p:cNvSpPr>
            <a:spLocks noChangeShapeType="1"/>
          </p:cNvSpPr>
          <p:nvPr/>
        </p:nvSpPr>
        <p:spPr bwMode="auto">
          <a:xfrm>
            <a:off x="7175500" y="1628776"/>
            <a:ext cx="0" cy="720725"/>
          </a:xfrm>
          <a:prstGeom prst="line">
            <a:avLst/>
          </a:prstGeom>
          <a:noFill/>
          <a:ln w="19050">
            <a:solidFill>
              <a:schemeClr val="tx1"/>
            </a:solidFill>
            <a:round/>
            <a:headEnd/>
            <a:tailEnd/>
          </a:ln>
        </p:spPr>
        <p:txBody>
          <a:bodyPr/>
          <a:lstStyle/>
          <a:p>
            <a:endParaRPr lang="es-ES_tradnl"/>
          </a:p>
        </p:txBody>
      </p:sp>
      <p:sp>
        <p:nvSpPr>
          <p:cNvPr id="22618" name="Line 91"/>
          <p:cNvSpPr>
            <a:spLocks noChangeShapeType="1"/>
          </p:cNvSpPr>
          <p:nvPr/>
        </p:nvSpPr>
        <p:spPr bwMode="auto">
          <a:xfrm>
            <a:off x="7680325" y="2133601"/>
            <a:ext cx="287338" cy="358775"/>
          </a:xfrm>
          <a:prstGeom prst="line">
            <a:avLst/>
          </a:prstGeom>
          <a:noFill/>
          <a:ln w="19050">
            <a:solidFill>
              <a:schemeClr val="tx1"/>
            </a:solidFill>
            <a:round/>
            <a:headEnd/>
            <a:tailEnd/>
          </a:ln>
        </p:spPr>
        <p:txBody>
          <a:bodyPr/>
          <a:lstStyle/>
          <a:p>
            <a:endParaRPr lang="es-ES_tradnl"/>
          </a:p>
        </p:txBody>
      </p:sp>
      <p:sp>
        <p:nvSpPr>
          <p:cNvPr id="22619" name="Line 92"/>
          <p:cNvSpPr>
            <a:spLocks noChangeShapeType="1"/>
          </p:cNvSpPr>
          <p:nvPr/>
        </p:nvSpPr>
        <p:spPr bwMode="auto">
          <a:xfrm>
            <a:off x="8112126" y="2781300"/>
            <a:ext cx="144463" cy="215900"/>
          </a:xfrm>
          <a:prstGeom prst="line">
            <a:avLst/>
          </a:prstGeom>
          <a:noFill/>
          <a:ln w="19050">
            <a:solidFill>
              <a:schemeClr val="tx1"/>
            </a:solidFill>
            <a:round/>
            <a:headEnd/>
            <a:tailEnd/>
          </a:ln>
        </p:spPr>
        <p:txBody>
          <a:bodyPr/>
          <a:lstStyle/>
          <a:p>
            <a:endParaRPr lang="es-ES_tradnl"/>
          </a:p>
        </p:txBody>
      </p:sp>
      <p:sp>
        <p:nvSpPr>
          <p:cNvPr id="22620" name="Line 93"/>
          <p:cNvSpPr>
            <a:spLocks noChangeShapeType="1"/>
          </p:cNvSpPr>
          <p:nvPr/>
        </p:nvSpPr>
        <p:spPr bwMode="auto">
          <a:xfrm>
            <a:off x="9409113" y="1341439"/>
            <a:ext cx="0" cy="142875"/>
          </a:xfrm>
          <a:prstGeom prst="line">
            <a:avLst/>
          </a:prstGeom>
          <a:noFill/>
          <a:ln w="19050">
            <a:solidFill>
              <a:schemeClr val="tx1"/>
            </a:solidFill>
            <a:round/>
            <a:headEnd/>
            <a:tailEnd/>
          </a:ln>
        </p:spPr>
        <p:txBody>
          <a:bodyPr/>
          <a:lstStyle/>
          <a:p>
            <a:endParaRPr lang="es-ES_tradnl"/>
          </a:p>
        </p:txBody>
      </p:sp>
      <p:sp>
        <p:nvSpPr>
          <p:cNvPr id="22621" name="Line 94"/>
          <p:cNvSpPr>
            <a:spLocks noChangeShapeType="1"/>
          </p:cNvSpPr>
          <p:nvPr/>
        </p:nvSpPr>
        <p:spPr bwMode="auto">
          <a:xfrm flipH="1">
            <a:off x="9120189" y="1773238"/>
            <a:ext cx="288925" cy="431800"/>
          </a:xfrm>
          <a:prstGeom prst="line">
            <a:avLst/>
          </a:prstGeom>
          <a:noFill/>
          <a:ln w="19050">
            <a:solidFill>
              <a:schemeClr val="tx1"/>
            </a:solidFill>
            <a:round/>
            <a:headEnd/>
            <a:tailEnd/>
          </a:ln>
        </p:spPr>
        <p:txBody>
          <a:bodyPr/>
          <a:lstStyle/>
          <a:p>
            <a:endParaRPr lang="es-ES_tradnl"/>
          </a:p>
        </p:txBody>
      </p:sp>
      <p:sp>
        <p:nvSpPr>
          <p:cNvPr id="22622" name="Line 95"/>
          <p:cNvSpPr>
            <a:spLocks noChangeShapeType="1"/>
          </p:cNvSpPr>
          <p:nvPr/>
        </p:nvSpPr>
        <p:spPr bwMode="auto">
          <a:xfrm>
            <a:off x="9409114" y="1773238"/>
            <a:ext cx="287337" cy="431800"/>
          </a:xfrm>
          <a:prstGeom prst="line">
            <a:avLst/>
          </a:prstGeom>
          <a:noFill/>
          <a:ln w="19050">
            <a:solidFill>
              <a:schemeClr val="tx1"/>
            </a:solidFill>
            <a:round/>
            <a:headEnd/>
            <a:tailEnd/>
          </a:ln>
        </p:spPr>
        <p:txBody>
          <a:bodyPr/>
          <a:lstStyle/>
          <a:p>
            <a:endParaRPr lang="es-ES_tradnl"/>
          </a:p>
        </p:txBody>
      </p:sp>
      <p:sp>
        <p:nvSpPr>
          <p:cNvPr id="22623" name="Line 96"/>
          <p:cNvSpPr>
            <a:spLocks noChangeShapeType="1"/>
          </p:cNvSpPr>
          <p:nvPr/>
        </p:nvSpPr>
        <p:spPr bwMode="auto">
          <a:xfrm>
            <a:off x="5159376" y="549275"/>
            <a:ext cx="144463" cy="503238"/>
          </a:xfrm>
          <a:prstGeom prst="line">
            <a:avLst/>
          </a:prstGeom>
          <a:noFill/>
          <a:ln w="19050">
            <a:solidFill>
              <a:schemeClr val="tx1"/>
            </a:solidFill>
            <a:round/>
            <a:headEnd/>
            <a:tailEnd/>
          </a:ln>
        </p:spPr>
        <p:txBody>
          <a:bodyPr/>
          <a:lstStyle/>
          <a:p>
            <a:endParaRPr lang="es-ES_tradnl"/>
          </a:p>
        </p:txBody>
      </p:sp>
      <p:sp>
        <p:nvSpPr>
          <p:cNvPr id="22624" name="Line 97"/>
          <p:cNvSpPr>
            <a:spLocks noChangeShapeType="1"/>
          </p:cNvSpPr>
          <p:nvPr/>
        </p:nvSpPr>
        <p:spPr bwMode="auto">
          <a:xfrm flipV="1">
            <a:off x="5303838" y="908051"/>
            <a:ext cx="144462" cy="144463"/>
          </a:xfrm>
          <a:prstGeom prst="line">
            <a:avLst/>
          </a:prstGeom>
          <a:noFill/>
          <a:ln w="19050">
            <a:solidFill>
              <a:schemeClr val="tx1"/>
            </a:solidFill>
            <a:round/>
            <a:headEnd/>
            <a:tailEnd/>
          </a:ln>
        </p:spPr>
        <p:txBody>
          <a:bodyPr/>
          <a:lstStyle/>
          <a:p>
            <a:endParaRPr lang="es-ES_tradnl"/>
          </a:p>
        </p:txBody>
      </p:sp>
      <p:sp>
        <p:nvSpPr>
          <p:cNvPr id="22625" name="Line 98"/>
          <p:cNvSpPr>
            <a:spLocks noChangeShapeType="1"/>
          </p:cNvSpPr>
          <p:nvPr/>
        </p:nvSpPr>
        <p:spPr bwMode="auto">
          <a:xfrm>
            <a:off x="6743701" y="549275"/>
            <a:ext cx="288925" cy="503238"/>
          </a:xfrm>
          <a:prstGeom prst="line">
            <a:avLst/>
          </a:prstGeom>
          <a:noFill/>
          <a:ln w="19050">
            <a:solidFill>
              <a:schemeClr val="tx1"/>
            </a:solidFill>
            <a:round/>
            <a:headEnd/>
            <a:tailEnd/>
          </a:ln>
        </p:spPr>
        <p:txBody>
          <a:bodyPr/>
          <a:lstStyle/>
          <a:p>
            <a:endParaRPr lang="es-ES_tradnl"/>
          </a:p>
        </p:txBody>
      </p:sp>
      <p:sp>
        <p:nvSpPr>
          <p:cNvPr id="22626" name="Line 99"/>
          <p:cNvSpPr>
            <a:spLocks noChangeShapeType="1"/>
          </p:cNvSpPr>
          <p:nvPr/>
        </p:nvSpPr>
        <p:spPr bwMode="auto">
          <a:xfrm flipV="1">
            <a:off x="7032626" y="836613"/>
            <a:ext cx="358775" cy="215900"/>
          </a:xfrm>
          <a:prstGeom prst="line">
            <a:avLst/>
          </a:prstGeom>
          <a:noFill/>
          <a:ln w="19050">
            <a:solidFill>
              <a:schemeClr val="tx1"/>
            </a:solidFill>
            <a:round/>
            <a:headEnd/>
            <a:tailEnd/>
          </a:ln>
        </p:spPr>
        <p:txBody>
          <a:bodyPr/>
          <a:lstStyle/>
          <a:p>
            <a:endParaRPr lang="es-ES_tradnl"/>
          </a:p>
        </p:txBody>
      </p:sp>
      <p:sp>
        <p:nvSpPr>
          <p:cNvPr id="22627" name="Line 100"/>
          <p:cNvSpPr>
            <a:spLocks noChangeShapeType="1"/>
          </p:cNvSpPr>
          <p:nvPr/>
        </p:nvSpPr>
        <p:spPr bwMode="auto">
          <a:xfrm>
            <a:off x="9048750" y="549275"/>
            <a:ext cx="215900" cy="503238"/>
          </a:xfrm>
          <a:prstGeom prst="line">
            <a:avLst/>
          </a:prstGeom>
          <a:noFill/>
          <a:ln w="19050">
            <a:solidFill>
              <a:schemeClr val="tx1"/>
            </a:solidFill>
            <a:round/>
            <a:headEnd/>
            <a:tailEnd/>
          </a:ln>
        </p:spPr>
        <p:txBody>
          <a:bodyPr/>
          <a:lstStyle/>
          <a:p>
            <a:endParaRPr lang="es-ES_tradnl"/>
          </a:p>
        </p:txBody>
      </p:sp>
      <p:sp>
        <p:nvSpPr>
          <p:cNvPr id="22628" name="Line 101"/>
          <p:cNvSpPr>
            <a:spLocks noChangeShapeType="1"/>
          </p:cNvSpPr>
          <p:nvPr/>
        </p:nvSpPr>
        <p:spPr bwMode="auto">
          <a:xfrm flipV="1">
            <a:off x="9264651" y="692151"/>
            <a:ext cx="576263" cy="360363"/>
          </a:xfrm>
          <a:prstGeom prst="line">
            <a:avLst/>
          </a:prstGeom>
          <a:noFill/>
          <a:ln w="19050">
            <a:solidFill>
              <a:schemeClr val="tx1"/>
            </a:solidFill>
            <a:round/>
            <a:headEnd/>
            <a:tailEnd/>
          </a:ln>
        </p:spPr>
        <p:txBody>
          <a:bodyPr/>
          <a:lstStyle/>
          <a:p>
            <a:endParaRPr lang="es-ES_tradnl"/>
          </a:p>
        </p:txBody>
      </p:sp>
      <p:sp>
        <p:nvSpPr>
          <p:cNvPr id="22629" name="Line 102"/>
          <p:cNvSpPr>
            <a:spLocks noChangeShapeType="1"/>
          </p:cNvSpPr>
          <p:nvPr/>
        </p:nvSpPr>
        <p:spPr bwMode="auto">
          <a:xfrm>
            <a:off x="5159375" y="4508501"/>
            <a:ext cx="0" cy="576263"/>
          </a:xfrm>
          <a:prstGeom prst="line">
            <a:avLst/>
          </a:prstGeom>
          <a:noFill/>
          <a:ln w="19050">
            <a:solidFill>
              <a:schemeClr val="tx1"/>
            </a:solidFill>
            <a:round/>
            <a:headEnd/>
            <a:tailEnd/>
          </a:ln>
        </p:spPr>
        <p:txBody>
          <a:bodyPr/>
          <a:lstStyle/>
          <a:p>
            <a:endParaRPr lang="es-ES_tradnl"/>
          </a:p>
        </p:txBody>
      </p:sp>
      <p:sp>
        <p:nvSpPr>
          <p:cNvPr id="22630" name="Line 103"/>
          <p:cNvSpPr>
            <a:spLocks noChangeShapeType="1"/>
          </p:cNvSpPr>
          <p:nvPr/>
        </p:nvSpPr>
        <p:spPr bwMode="auto">
          <a:xfrm flipV="1">
            <a:off x="5159375" y="4941889"/>
            <a:ext cx="215900" cy="142875"/>
          </a:xfrm>
          <a:prstGeom prst="line">
            <a:avLst/>
          </a:prstGeom>
          <a:noFill/>
          <a:ln w="19050">
            <a:solidFill>
              <a:schemeClr val="tx1"/>
            </a:solidFill>
            <a:round/>
            <a:headEnd/>
            <a:tailEnd/>
          </a:ln>
        </p:spPr>
        <p:txBody>
          <a:bodyPr/>
          <a:lstStyle/>
          <a:p>
            <a:endParaRPr lang="es-ES_tradnl"/>
          </a:p>
        </p:txBody>
      </p:sp>
      <p:sp>
        <p:nvSpPr>
          <p:cNvPr id="22631" name="Line 104"/>
          <p:cNvSpPr>
            <a:spLocks noChangeShapeType="1"/>
          </p:cNvSpPr>
          <p:nvPr/>
        </p:nvSpPr>
        <p:spPr bwMode="auto">
          <a:xfrm>
            <a:off x="6527800" y="4508501"/>
            <a:ext cx="0" cy="504825"/>
          </a:xfrm>
          <a:prstGeom prst="line">
            <a:avLst/>
          </a:prstGeom>
          <a:noFill/>
          <a:ln w="19050">
            <a:solidFill>
              <a:schemeClr val="tx1"/>
            </a:solidFill>
            <a:round/>
            <a:headEnd/>
            <a:tailEnd/>
          </a:ln>
        </p:spPr>
        <p:txBody>
          <a:bodyPr/>
          <a:lstStyle/>
          <a:p>
            <a:endParaRPr lang="es-ES_tradnl"/>
          </a:p>
        </p:txBody>
      </p:sp>
      <p:sp>
        <p:nvSpPr>
          <p:cNvPr id="22632" name="Line 105"/>
          <p:cNvSpPr>
            <a:spLocks noChangeShapeType="1"/>
          </p:cNvSpPr>
          <p:nvPr/>
        </p:nvSpPr>
        <p:spPr bwMode="auto">
          <a:xfrm flipV="1">
            <a:off x="6527801" y="4868863"/>
            <a:ext cx="360363" cy="144462"/>
          </a:xfrm>
          <a:prstGeom prst="line">
            <a:avLst/>
          </a:prstGeom>
          <a:noFill/>
          <a:ln w="19050">
            <a:solidFill>
              <a:schemeClr val="tx1"/>
            </a:solidFill>
            <a:round/>
            <a:headEnd/>
            <a:tailEnd/>
          </a:ln>
        </p:spPr>
        <p:txBody>
          <a:bodyPr/>
          <a:lstStyle/>
          <a:p>
            <a:endParaRPr lang="es-ES_tradnl"/>
          </a:p>
        </p:txBody>
      </p:sp>
      <p:sp>
        <p:nvSpPr>
          <p:cNvPr id="22633" name="Line 106"/>
          <p:cNvSpPr>
            <a:spLocks noChangeShapeType="1"/>
          </p:cNvSpPr>
          <p:nvPr/>
        </p:nvSpPr>
        <p:spPr bwMode="auto">
          <a:xfrm>
            <a:off x="7824788" y="4508501"/>
            <a:ext cx="0" cy="504825"/>
          </a:xfrm>
          <a:prstGeom prst="line">
            <a:avLst/>
          </a:prstGeom>
          <a:noFill/>
          <a:ln w="19050">
            <a:solidFill>
              <a:schemeClr val="tx1"/>
            </a:solidFill>
            <a:round/>
            <a:headEnd/>
            <a:tailEnd/>
          </a:ln>
        </p:spPr>
        <p:txBody>
          <a:bodyPr/>
          <a:lstStyle/>
          <a:p>
            <a:endParaRPr lang="es-ES_tradnl"/>
          </a:p>
        </p:txBody>
      </p:sp>
      <p:sp>
        <p:nvSpPr>
          <p:cNvPr id="22634" name="Line 107"/>
          <p:cNvSpPr>
            <a:spLocks noChangeShapeType="1"/>
          </p:cNvSpPr>
          <p:nvPr/>
        </p:nvSpPr>
        <p:spPr bwMode="auto">
          <a:xfrm flipV="1">
            <a:off x="7824789" y="4868863"/>
            <a:ext cx="287337" cy="144462"/>
          </a:xfrm>
          <a:prstGeom prst="line">
            <a:avLst/>
          </a:prstGeom>
          <a:noFill/>
          <a:ln w="19050">
            <a:solidFill>
              <a:schemeClr val="tx1"/>
            </a:solidFill>
            <a:round/>
            <a:headEnd/>
            <a:tailEnd/>
          </a:ln>
        </p:spPr>
        <p:txBody>
          <a:bodyPr/>
          <a:lstStyle/>
          <a:p>
            <a:endParaRPr lang="es-ES_tradnl"/>
          </a:p>
        </p:txBody>
      </p:sp>
      <p:sp>
        <p:nvSpPr>
          <p:cNvPr id="22635" name="Line 108"/>
          <p:cNvSpPr>
            <a:spLocks noChangeShapeType="1"/>
          </p:cNvSpPr>
          <p:nvPr/>
        </p:nvSpPr>
        <p:spPr bwMode="auto">
          <a:xfrm>
            <a:off x="9048750" y="4581526"/>
            <a:ext cx="0" cy="360363"/>
          </a:xfrm>
          <a:prstGeom prst="line">
            <a:avLst/>
          </a:prstGeom>
          <a:noFill/>
          <a:ln w="19050">
            <a:solidFill>
              <a:schemeClr val="tx1"/>
            </a:solidFill>
            <a:round/>
            <a:headEnd/>
            <a:tailEnd/>
          </a:ln>
        </p:spPr>
        <p:txBody>
          <a:bodyPr/>
          <a:lstStyle/>
          <a:p>
            <a:endParaRPr lang="es-ES_tradnl"/>
          </a:p>
        </p:txBody>
      </p:sp>
      <p:sp>
        <p:nvSpPr>
          <p:cNvPr id="22636" name="Line 109"/>
          <p:cNvSpPr>
            <a:spLocks noChangeShapeType="1"/>
          </p:cNvSpPr>
          <p:nvPr/>
        </p:nvSpPr>
        <p:spPr bwMode="auto">
          <a:xfrm>
            <a:off x="9767888" y="4652963"/>
            <a:ext cx="0" cy="431800"/>
          </a:xfrm>
          <a:prstGeom prst="line">
            <a:avLst/>
          </a:prstGeom>
          <a:noFill/>
          <a:ln w="19050">
            <a:solidFill>
              <a:schemeClr val="tx1"/>
            </a:solidFill>
            <a:round/>
            <a:headEnd/>
            <a:tailEnd/>
          </a:ln>
        </p:spPr>
        <p:txBody>
          <a:bodyPr/>
          <a:lstStyle/>
          <a:p>
            <a:endParaRPr lang="es-ES_tradnl"/>
          </a:p>
        </p:txBody>
      </p:sp>
      <p:sp>
        <p:nvSpPr>
          <p:cNvPr id="22637" name="Line 110"/>
          <p:cNvSpPr>
            <a:spLocks noChangeShapeType="1"/>
          </p:cNvSpPr>
          <p:nvPr/>
        </p:nvSpPr>
        <p:spPr bwMode="auto">
          <a:xfrm flipV="1">
            <a:off x="9767888" y="4941889"/>
            <a:ext cx="215900" cy="142875"/>
          </a:xfrm>
          <a:prstGeom prst="line">
            <a:avLst/>
          </a:prstGeom>
          <a:noFill/>
          <a:ln w="19050">
            <a:solidFill>
              <a:schemeClr val="tx1"/>
            </a:solidFill>
            <a:round/>
            <a:headEnd/>
            <a:tailEnd/>
          </a:ln>
        </p:spPr>
        <p:txBody>
          <a:bodyPr/>
          <a:lstStyle/>
          <a:p>
            <a:endParaRPr lang="es-ES_tradnl"/>
          </a:p>
        </p:txBody>
      </p:sp>
      <p:sp>
        <p:nvSpPr>
          <p:cNvPr id="22638" name="Line 111"/>
          <p:cNvSpPr>
            <a:spLocks noChangeShapeType="1"/>
          </p:cNvSpPr>
          <p:nvPr/>
        </p:nvSpPr>
        <p:spPr bwMode="auto">
          <a:xfrm>
            <a:off x="5016500" y="5229226"/>
            <a:ext cx="0" cy="360363"/>
          </a:xfrm>
          <a:prstGeom prst="line">
            <a:avLst/>
          </a:prstGeom>
          <a:noFill/>
          <a:ln w="19050">
            <a:solidFill>
              <a:schemeClr val="tx1"/>
            </a:solidFill>
            <a:round/>
            <a:headEnd/>
            <a:tailEnd/>
          </a:ln>
        </p:spPr>
        <p:txBody>
          <a:bodyPr/>
          <a:lstStyle/>
          <a:p>
            <a:endParaRPr lang="es-ES_tradnl"/>
          </a:p>
        </p:txBody>
      </p:sp>
      <p:sp>
        <p:nvSpPr>
          <p:cNvPr id="22639" name="Line 112"/>
          <p:cNvSpPr>
            <a:spLocks noChangeShapeType="1"/>
          </p:cNvSpPr>
          <p:nvPr/>
        </p:nvSpPr>
        <p:spPr bwMode="auto">
          <a:xfrm>
            <a:off x="5087938" y="5805488"/>
            <a:ext cx="0" cy="215900"/>
          </a:xfrm>
          <a:prstGeom prst="line">
            <a:avLst/>
          </a:prstGeom>
          <a:noFill/>
          <a:ln w="19050">
            <a:solidFill>
              <a:schemeClr val="tx1"/>
            </a:solidFill>
            <a:round/>
            <a:headEnd/>
            <a:tailEnd/>
          </a:ln>
        </p:spPr>
        <p:txBody>
          <a:bodyPr/>
          <a:lstStyle/>
          <a:p>
            <a:endParaRPr lang="es-ES_tradnl"/>
          </a:p>
        </p:txBody>
      </p:sp>
      <p:sp>
        <p:nvSpPr>
          <p:cNvPr id="22640" name="Line 113"/>
          <p:cNvSpPr>
            <a:spLocks noChangeShapeType="1"/>
          </p:cNvSpPr>
          <p:nvPr/>
        </p:nvSpPr>
        <p:spPr bwMode="auto">
          <a:xfrm>
            <a:off x="5087939" y="5805488"/>
            <a:ext cx="503237" cy="215900"/>
          </a:xfrm>
          <a:prstGeom prst="line">
            <a:avLst/>
          </a:prstGeom>
          <a:noFill/>
          <a:ln w="19050">
            <a:solidFill>
              <a:schemeClr val="tx1"/>
            </a:solidFill>
            <a:round/>
            <a:headEnd/>
            <a:tailEnd/>
          </a:ln>
        </p:spPr>
        <p:txBody>
          <a:bodyPr/>
          <a:lstStyle/>
          <a:p>
            <a:endParaRPr lang="es-ES_tradnl"/>
          </a:p>
        </p:txBody>
      </p:sp>
      <p:sp>
        <p:nvSpPr>
          <p:cNvPr id="22641" name="Line 114"/>
          <p:cNvSpPr>
            <a:spLocks noChangeShapeType="1"/>
          </p:cNvSpPr>
          <p:nvPr/>
        </p:nvSpPr>
        <p:spPr bwMode="auto">
          <a:xfrm>
            <a:off x="6527800" y="5300663"/>
            <a:ext cx="0" cy="360362"/>
          </a:xfrm>
          <a:prstGeom prst="line">
            <a:avLst/>
          </a:prstGeom>
          <a:noFill/>
          <a:ln w="19050">
            <a:solidFill>
              <a:schemeClr val="tx1"/>
            </a:solidFill>
            <a:round/>
            <a:headEnd/>
            <a:tailEnd/>
          </a:ln>
        </p:spPr>
        <p:txBody>
          <a:bodyPr/>
          <a:lstStyle/>
          <a:p>
            <a:endParaRPr lang="es-ES_tradnl"/>
          </a:p>
        </p:txBody>
      </p:sp>
      <p:sp>
        <p:nvSpPr>
          <p:cNvPr id="22642" name="Line 115"/>
          <p:cNvSpPr>
            <a:spLocks noChangeShapeType="1"/>
          </p:cNvSpPr>
          <p:nvPr/>
        </p:nvSpPr>
        <p:spPr bwMode="auto">
          <a:xfrm flipH="1">
            <a:off x="6383339" y="5805489"/>
            <a:ext cx="217487" cy="287337"/>
          </a:xfrm>
          <a:prstGeom prst="line">
            <a:avLst/>
          </a:prstGeom>
          <a:noFill/>
          <a:ln w="19050">
            <a:solidFill>
              <a:schemeClr val="tx1"/>
            </a:solidFill>
            <a:round/>
            <a:headEnd/>
            <a:tailEnd/>
          </a:ln>
        </p:spPr>
        <p:txBody>
          <a:bodyPr/>
          <a:lstStyle/>
          <a:p>
            <a:endParaRPr lang="es-ES_tradnl"/>
          </a:p>
        </p:txBody>
      </p:sp>
      <p:sp>
        <p:nvSpPr>
          <p:cNvPr id="22643" name="Line 116"/>
          <p:cNvSpPr>
            <a:spLocks noChangeShapeType="1"/>
          </p:cNvSpPr>
          <p:nvPr/>
        </p:nvSpPr>
        <p:spPr bwMode="auto">
          <a:xfrm>
            <a:off x="6600825" y="5805489"/>
            <a:ext cx="287338" cy="287337"/>
          </a:xfrm>
          <a:prstGeom prst="line">
            <a:avLst/>
          </a:prstGeom>
          <a:noFill/>
          <a:ln w="19050">
            <a:solidFill>
              <a:schemeClr val="tx1"/>
            </a:solidFill>
            <a:round/>
            <a:headEnd/>
            <a:tailEnd/>
          </a:ln>
        </p:spPr>
        <p:txBody>
          <a:bodyPr/>
          <a:lstStyle/>
          <a:p>
            <a:endParaRPr lang="es-ES_tradnl"/>
          </a:p>
        </p:txBody>
      </p:sp>
      <p:sp>
        <p:nvSpPr>
          <p:cNvPr id="22644" name="Line 117"/>
          <p:cNvSpPr>
            <a:spLocks noChangeShapeType="1"/>
          </p:cNvSpPr>
          <p:nvPr/>
        </p:nvSpPr>
        <p:spPr bwMode="auto">
          <a:xfrm>
            <a:off x="7751763" y="5445125"/>
            <a:ext cx="0" cy="215900"/>
          </a:xfrm>
          <a:prstGeom prst="line">
            <a:avLst/>
          </a:prstGeom>
          <a:noFill/>
          <a:ln w="19050">
            <a:solidFill>
              <a:schemeClr val="tx1"/>
            </a:solidFill>
            <a:round/>
            <a:headEnd/>
            <a:tailEnd/>
          </a:ln>
        </p:spPr>
        <p:txBody>
          <a:bodyPr/>
          <a:lstStyle/>
          <a:p>
            <a:endParaRPr lang="es-ES_tradnl"/>
          </a:p>
        </p:txBody>
      </p:sp>
      <p:sp>
        <p:nvSpPr>
          <p:cNvPr id="22645" name="Line 118"/>
          <p:cNvSpPr>
            <a:spLocks noChangeShapeType="1"/>
          </p:cNvSpPr>
          <p:nvPr/>
        </p:nvSpPr>
        <p:spPr bwMode="auto">
          <a:xfrm>
            <a:off x="8975725" y="5445126"/>
            <a:ext cx="0" cy="144463"/>
          </a:xfrm>
          <a:prstGeom prst="line">
            <a:avLst/>
          </a:prstGeom>
          <a:noFill/>
          <a:ln w="19050">
            <a:solidFill>
              <a:schemeClr val="tx1"/>
            </a:solidFill>
            <a:round/>
            <a:headEnd/>
            <a:tailEnd/>
          </a:ln>
        </p:spPr>
        <p:txBody>
          <a:bodyPr/>
          <a:lstStyle/>
          <a:p>
            <a:endParaRPr lang="es-ES_tradnl"/>
          </a:p>
        </p:txBody>
      </p:sp>
      <p:sp>
        <p:nvSpPr>
          <p:cNvPr id="22646" name="Line 119"/>
          <p:cNvSpPr>
            <a:spLocks noChangeShapeType="1"/>
          </p:cNvSpPr>
          <p:nvPr/>
        </p:nvSpPr>
        <p:spPr bwMode="auto">
          <a:xfrm flipH="1">
            <a:off x="8543926" y="5805488"/>
            <a:ext cx="360363" cy="360362"/>
          </a:xfrm>
          <a:prstGeom prst="line">
            <a:avLst/>
          </a:prstGeom>
          <a:noFill/>
          <a:ln w="19050">
            <a:solidFill>
              <a:schemeClr val="tx1"/>
            </a:solidFill>
            <a:round/>
            <a:headEnd/>
            <a:tailEnd/>
          </a:ln>
        </p:spPr>
        <p:txBody>
          <a:bodyPr/>
          <a:lstStyle/>
          <a:p>
            <a:endParaRPr lang="es-ES_tradnl"/>
          </a:p>
        </p:txBody>
      </p:sp>
      <p:sp>
        <p:nvSpPr>
          <p:cNvPr id="22647" name="Line 120"/>
          <p:cNvSpPr>
            <a:spLocks noChangeShapeType="1"/>
          </p:cNvSpPr>
          <p:nvPr/>
        </p:nvSpPr>
        <p:spPr bwMode="auto">
          <a:xfrm>
            <a:off x="8904288" y="5805489"/>
            <a:ext cx="215900" cy="287337"/>
          </a:xfrm>
          <a:prstGeom prst="line">
            <a:avLst/>
          </a:prstGeom>
          <a:noFill/>
          <a:ln w="19050">
            <a:solidFill>
              <a:schemeClr val="tx1"/>
            </a:solidFill>
            <a:round/>
            <a:headEnd/>
            <a:tailEnd/>
          </a:ln>
        </p:spPr>
        <p:txBody>
          <a:bodyPr/>
          <a:lstStyle/>
          <a:p>
            <a:endParaRPr lang="es-ES_tradnl"/>
          </a:p>
        </p:txBody>
      </p:sp>
      <p:sp>
        <p:nvSpPr>
          <p:cNvPr id="22648" name="Text Box 121"/>
          <p:cNvSpPr txBox="1">
            <a:spLocks noChangeArrowheads="1"/>
          </p:cNvSpPr>
          <p:nvPr/>
        </p:nvSpPr>
        <p:spPr bwMode="auto">
          <a:xfrm>
            <a:off x="5946942" y="3268664"/>
            <a:ext cx="2447593" cy="307777"/>
          </a:xfrm>
          <a:prstGeom prst="rect">
            <a:avLst/>
          </a:prstGeom>
          <a:noFill/>
          <a:ln w="19050">
            <a:noFill/>
            <a:miter lim="800000"/>
            <a:headEnd/>
            <a:tailEnd/>
          </a:ln>
        </p:spPr>
        <p:txBody>
          <a:bodyPr wrap="none">
            <a:spAutoFit/>
          </a:bodyPr>
          <a:lstStyle/>
          <a:p>
            <a:pPr algn="ctr"/>
            <a:r>
              <a:rPr lang="eu-ES" sz="1400"/>
              <a:t>GRANDES MODELOS TEÓRICOS</a:t>
            </a:r>
          </a:p>
        </p:txBody>
      </p:sp>
      <p:sp>
        <p:nvSpPr>
          <p:cNvPr id="22649" name="Line 122"/>
          <p:cNvSpPr>
            <a:spLocks noChangeShapeType="1"/>
          </p:cNvSpPr>
          <p:nvPr/>
        </p:nvSpPr>
        <p:spPr bwMode="auto">
          <a:xfrm>
            <a:off x="3216275" y="1052513"/>
            <a:ext cx="71438" cy="792162"/>
          </a:xfrm>
          <a:prstGeom prst="line">
            <a:avLst/>
          </a:prstGeom>
          <a:noFill/>
          <a:ln w="19050">
            <a:solidFill>
              <a:schemeClr val="tx1"/>
            </a:solidFill>
            <a:round/>
            <a:headEnd/>
            <a:tailEnd/>
          </a:ln>
        </p:spPr>
        <p:txBody>
          <a:bodyPr/>
          <a:lstStyle/>
          <a:p>
            <a:endParaRPr lang="es-ES_tradnl"/>
          </a:p>
        </p:txBody>
      </p:sp>
      <p:sp>
        <p:nvSpPr>
          <p:cNvPr id="22650" name="Line 123"/>
          <p:cNvSpPr>
            <a:spLocks noChangeShapeType="1"/>
          </p:cNvSpPr>
          <p:nvPr/>
        </p:nvSpPr>
        <p:spPr bwMode="auto">
          <a:xfrm>
            <a:off x="2351089" y="1844676"/>
            <a:ext cx="504825" cy="288925"/>
          </a:xfrm>
          <a:prstGeom prst="line">
            <a:avLst/>
          </a:prstGeom>
          <a:noFill/>
          <a:ln w="19050">
            <a:solidFill>
              <a:schemeClr val="tx1"/>
            </a:solidFill>
            <a:round/>
            <a:headEnd/>
            <a:tailEnd/>
          </a:ln>
        </p:spPr>
        <p:txBody>
          <a:bodyPr/>
          <a:lstStyle/>
          <a:p>
            <a:endParaRPr lang="es-ES_tradnl"/>
          </a:p>
        </p:txBody>
      </p:sp>
      <p:sp>
        <p:nvSpPr>
          <p:cNvPr id="22651" name="Line 124"/>
          <p:cNvSpPr>
            <a:spLocks noChangeShapeType="1"/>
          </p:cNvSpPr>
          <p:nvPr/>
        </p:nvSpPr>
        <p:spPr bwMode="auto">
          <a:xfrm flipH="1">
            <a:off x="3935414" y="1773238"/>
            <a:ext cx="288925" cy="215900"/>
          </a:xfrm>
          <a:prstGeom prst="line">
            <a:avLst/>
          </a:prstGeom>
          <a:noFill/>
          <a:ln w="19050">
            <a:solidFill>
              <a:schemeClr val="tx1"/>
            </a:solidFill>
            <a:round/>
            <a:headEnd/>
            <a:tailEnd/>
          </a:ln>
        </p:spPr>
        <p:txBody>
          <a:bodyPr/>
          <a:lstStyle/>
          <a:p>
            <a:endParaRPr lang="es-ES_tradnl"/>
          </a:p>
        </p:txBody>
      </p:sp>
      <p:sp>
        <p:nvSpPr>
          <p:cNvPr id="22652" name="Line 125"/>
          <p:cNvSpPr>
            <a:spLocks noChangeShapeType="1"/>
          </p:cNvSpPr>
          <p:nvPr/>
        </p:nvSpPr>
        <p:spPr bwMode="auto">
          <a:xfrm>
            <a:off x="2208214" y="3213100"/>
            <a:ext cx="574675" cy="215900"/>
          </a:xfrm>
          <a:prstGeom prst="line">
            <a:avLst/>
          </a:prstGeom>
          <a:noFill/>
          <a:ln w="19050">
            <a:solidFill>
              <a:schemeClr val="tx1"/>
            </a:solidFill>
            <a:round/>
            <a:headEnd/>
            <a:tailEnd/>
          </a:ln>
        </p:spPr>
        <p:txBody>
          <a:bodyPr/>
          <a:lstStyle/>
          <a:p>
            <a:endParaRPr lang="es-ES_tradnl"/>
          </a:p>
        </p:txBody>
      </p:sp>
      <p:sp>
        <p:nvSpPr>
          <p:cNvPr id="22653" name="Line 126"/>
          <p:cNvSpPr>
            <a:spLocks noChangeShapeType="1"/>
          </p:cNvSpPr>
          <p:nvPr/>
        </p:nvSpPr>
        <p:spPr bwMode="auto">
          <a:xfrm flipV="1">
            <a:off x="2279650" y="3429000"/>
            <a:ext cx="503238" cy="215900"/>
          </a:xfrm>
          <a:prstGeom prst="line">
            <a:avLst/>
          </a:prstGeom>
          <a:noFill/>
          <a:ln w="19050">
            <a:solidFill>
              <a:schemeClr val="tx1"/>
            </a:solidFill>
            <a:round/>
            <a:headEnd/>
            <a:tailEnd/>
          </a:ln>
        </p:spPr>
        <p:txBody>
          <a:bodyPr/>
          <a:lstStyle/>
          <a:p>
            <a:endParaRPr lang="es-ES_tradnl"/>
          </a:p>
        </p:txBody>
      </p:sp>
      <p:sp>
        <p:nvSpPr>
          <p:cNvPr id="22654" name="Line 127"/>
          <p:cNvSpPr>
            <a:spLocks noChangeShapeType="1"/>
          </p:cNvSpPr>
          <p:nvPr/>
        </p:nvSpPr>
        <p:spPr bwMode="auto">
          <a:xfrm flipV="1">
            <a:off x="2566989" y="5013326"/>
            <a:ext cx="288925" cy="144463"/>
          </a:xfrm>
          <a:prstGeom prst="line">
            <a:avLst/>
          </a:prstGeom>
          <a:noFill/>
          <a:ln w="19050">
            <a:solidFill>
              <a:schemeClr val="tx1"/>
            </a:solidFill>
            <a:round/>
            <a:headEnd/>
            <a:tailEnd/>
          </a:ln>
        </p:spPr>
        <p:txBody>
          <a:bodyPr/>
          <a:lstStyle/>
          <a:p>
            <a:endParaRPr lang="es-ES_tradnl"/>
          </a:p>
        </p:txBody>
      </p:sp>
    </p:spTree>
    <p:extLst>
      <p:ext uri="{BB962C8B-B14F-4D97-AF65-F5344CB8AC3E}">
        <p14:creationId xmlns:p14="http://schemas.microsoft.com/office/powerpoint/2010/main" val="314075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r>
              <a:rPr lang="eu-ES" sz="4200"/>
              <a:t>Zer da modelizazio eta zertarako balio du?</a:t>
            </a:r>
          </a:p>
        </p:txBody>
      </p:sp>
      <p:sp>
        <p:nvSpPr>
          <p:cNvPr id="16386" name="Rectangle 3"/>
          <p:cNvSpPr>
            <a:spLocks noGrp="1"/>
          </p:cNvSpPr>
          <p:nvPr>
            <p:ph type="body" idx="1"/>
          </p:nvPr>
        </p:nvSpPr>
        <p:spPr/>
        <p:txBody>
          <a:bodyPr/>
          <a:lstStyle/>
          <a:p>
            <a:pPr>
              <a:lnSpc>
                <a:spcPct val="80000"/>
              </a:lnSpc>
            </a:pPr>
            <a:r>
              <a:rPr lang="eu-ES" sz="2000"/>
              <a:t>Modelizazio zientziak ikas-irakasteko metodologia da eta aldi berean zientzien ikas-irakasteko teoria.</a:t>
            </a:r>
          </a:p>
          <a:p>
            <a:pPr>
              <a:lnSpc>
                <a:spcPct val="80000"/>
              </a:lnSpc>
            </a:pPr>
            <a:r>
              <a:rPr lang="eu-ES" sz="2000"/>
              <a:t>Printzipio hauetan oinarritzen da:</a:t>
            </a:r>
          </a:p>
          <a:p>
            <a:pPr lvl="1">
              <a:lnSpc>
                <a:spcPct val="80000"/>
              </a:lnSpc>
            </a:pPr>
            <a:r>
              <a:rPr lang="eu-ES" sz="2000"/>
              <a:t>Zientzia esperimentalak (biologia, fisika, kimika, geologia) modelo zientifikoen bitartez esplikatzen dute natura eta beraren fenomenoak. Modelo hauek izan daitezke legeak, printzipioak, teoriak, kontzeptuak. Adib: zelularen modeloa, eboluzioaren teoria, Newtonen legeak, materiaren partikula-modeloa,…</a:t>
            </a:r>
          </a:p>
          <a:p>
            <a:pPr lvl="1">
              <a:lnSpc>
                <a:spcPct val="80000"/>
              </a:lnSpc>
            </a:pPr>
            <a:r>
              <a:rPr lang="eu-ES" sz="2000"/>
              <a:t>Eskolan zientziak ikasteak hauxe esan nahi du:</a:t>
            </a:r>
          </a:p>
          <a:p>
            <a:pPr lvl="2">
              <a:lnSpc>
                <a:spcPct val="80000"/>
              </a:lnSpc>
            </a:pPr>
            <a:r>
              <a:rPr lang="eu-ES" sz="1800"/>
              <a:t>Ikasleek ikasten dute naturaren fenomenoen azalpena eta interpretazioa modelo zientifikoen bitartez.</a:t>
            </a:r>
          </a:p>
          <a:p>
            <a:pPr lvl="2">
              <a:lnSpc>
                <a:spcPct val="80000"/>
              </a:lnSpc>
            </a:pPr>
            <a:r>
              <a:rPr lang="eu-ES" sz="1800"/>
              <a:t>Aldi berean eraikitzen dute modelo zientifikoa. Beraz errealitatetik modelora etengabeko joan-etorriak doaz ikasle eta irakasleak, modeloak gero eta konplexuagoak eratuz. </a:t>
            </a:r>
          </a:p>
        </p:txBody>
      </p:sp>
    </p:spTree>
    <p:extLst>
      <p:ext uri="{BB962C8B-B14F-4D97-AF65-F5344CB8AC3E}">
        <p14:creationId xmlns:p14="http://schemas.microsoft.com/office/powerpoint/2010/main" val="39796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agen 12"/>
          <p:cNvPicPr>
            <a:picLocks noChangeAspect="1" noChangeArrowheads="1"/>
          </p:cNvPicPr>
          <p:nvPr/>
        </p:nvPicPr>
        <p:blipFill>
          <a:blip r:embed="rId2"/>
          <a:srcRect/>
          <a:stretch>
            <a:fillRect/>
          </a:stretch>
        </p:blipFill>
        <p:spPr bwMode="auto">
          <a:xfrm>
            <a:off x="3575051" y="1052513"/>
            <a:ext cx="5738813" cy="3429000"/>
          </a:xfrm>
          <a:prstGeom prst="rect">
            <a:avLst/>
          </a:prstGeom>
          <a:noFill/>
          <a:ln w="9525">
            <a:noFill/>
            <a:miter lim="800000"/>
            <a:headEnd/>
            <a:tailEnd/>
          </a:ln>
        </p:spPr>
      </p:pic>
      <p:sp>
        <p:nvSpPr>
          <p:cNvPr id="17410" name="Text Box 5"/>
          <p:cNvSpPr txBox="1">
            <a:spLocks noChangeArrowheads="1"/>
          </p:cNvSpPr>
          <p:nvPr/>
        </p:nvSpPr>
        <p:spPr bwMode="auto">
          <a:xfrm>
            <a:off x="3195639" y="5105400"/>
            <a:ext cx="7077075" cy="641350"/>
          </a:xfrm>
          <a:prstGeom prst="rect">
            <a:avLst/>
          </a:prstGeom>
          <a:noFill/>
          <a:ln w="9525">
            <a:noFill/>
            <a:miter lim="800000"/>
            <a:headEnd/>
            <a:tailEnd/>
          </a:ln>
        </p:spPr>
        <p:txBody>
          <a:bodyPr>
            <a:spAutoFit/>
          </a:bodyPr>
          <a:lstStyle/>
          <a:p>
            <a:r>
              <a:rPr lang="eu-ES"/>
              <a:t>El proceso de construcción, uso y comunicación de los modelos científicos en la educación científica (Acher, 2012)</a:t>
            </a:r>
          </a:p>
        </p:txBody>
      </p:sp>
    </p:spTree>
    <p:extLst>
      <p:ext uri="{BB962C8B-B14F-4D97-AF65-F5344CB8AC3E}">
        <p14:creationId xmlns:p14="http://schemas.microsoft.com/office/powerpoint/2010/main" val="3426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4727575" y="4437063"/>
            <a:ext cx="2592388" cy="431800"/>
          </a:xfrm>
          <a:prstGeom prst="rect">
            <a:avLst/>
          </a:prstGeom>
          <a:solidFill>
            <a:schemeClr val="accent1"/>
          </a:solidFill>
          <a:ln w="9525">
            <a:solidFill>
              <a:schemeClr val="tx1"/>
            </a:solidFill>
            <a:miter lim="800000"/>
            <a:headEnd/>
            <a:tailEnd/>
          </a:ln>
        </p:spPr>
        <p:txBody>
          <a:bodyPr wrap="none" anchor="ctr"/>
          <a:lstStyle/>
          <a:p>
            <a:endParaRPr lang="es-ES_tradnl"/>
          </a:p>
        </p:txBody>
      </p:sp>
      <p:sp>
        <p:nvSpPr>
          <p:cNvPr id="18434" name="Rectangle 3"/>
          <p:cNvSpPr>
            <a:spLocks noChangeArrowheads="1"/>
          </p:cNvSpPr>
          <p:nvPr/>
        </p:nvSpPr>
        <p:spPr bwMode="auto">
          <a:xfrm>
            <a:off x="4872038" y="1268413"/>
            <a:ext cx="2087562" cy="431800"/>
          </a:xfrm>
          <a:prstGeom prst="rect">
            <a:avLst/>
          </a:prstGeom>
          <a:solidFill>
            <a:schemeClr val="accent1"/>
          </a:solidFill>
          <a:ln w="9525">
            <a:solidFill>
              <a:schemeClr val="tx1"/>
            </a:solidFill>
            <a:miter lim="800000"/>
            <a:headEnd/>
            <a:tailEnd/>
          </a:ln>
        </p:spPr>
        <p:txBody>
          <a:bodyPr wrap="none" anchor="ctr"/>
          <a:lstStyle/>
          <a:p>
            <a:endParaRPr lang="es-ES_tradnl"/>
          </a:p>
        </p:txBody>
      </p:sp>
      <p:sp>
        <p:nvSpPr>
          <p:cNvPr id="18435" name="Rectangle 4"/>
          <p:cNvSpPr>
            <a:spLocks noChangeArrowheads="1"/>
          </p:cNvSpPr>
          <p:nvPr/>
        </p:nvSpPr>
        <p:spPr bwMode="auto">
          <a:xfrm>
            <a:off x="2279651" y="1773239"/>
            <a:ext cx="8208963" cy="2663825"/>
          </a:xfrm>
          <a:prstGeom prst="rect">
            <a:avLst/>
          </a:prstGeom>
          <a:solidFill>
            <a:schemeClr val="accent1"/>
          </a:solidFill>
          <a:ln w="9525">
            <a:solidFill>
              <a:schemeClr val="tx1"/>
            </a:solidFill>
            <a:miter lim="800000"/>
            <a:headEnd/>
            <a:tailEnd/>
          </a:ln>
        </p:spPr>
        <p:txBody>
          <a:bodyPr wrap="none" anchor="ctr"/>
          <a:lstStyle/>
          <a:p>
            <a:endParaRPr lang="es-ES_tradnl"/>
          </a:p>
        </p:txBody>
      </p:sp>
      <p:sp>
        <p:nvSpPr>
          <p:cNvPr id="18436" name="Text Box 5"/>
          <p:cNvSpPr txBox="1">
            <a:spLocks noChangeArrowheads="1"/>
          </p:cNvSpPr>
          <p:nvPr/>
        </p:nvSpPr>
        <p:spPr bwMode="auto">
          <a:xfrm>
            <a:off x="4872038" y="1341438"/>
            <a:ext cx="1962150" cy="366712"/>
          </a:xfrm>
          <a:prstGeom prst="rect">
            <a:avLst/>
          </a:prstGeom>
          <a:noFill/>
          <a:ln w="9525">
            <a:noFill/>
            <a:miter lim="800000"/>
            <a:headEnd/>
            <a:tailEnd/>
          </a:ln>
        </p:spPr>
        <p:txBody>
          <a:bodyPr wrap="none">
            <a:spAutoFit/>
          </a:bodyPr>
          <a:lstStyle/>
          <a:p>
            <a:r>
              <a:rPr lang="eu-ES">
                <a:latin typeface="Arial" charset="0"/>
              </a:rPr>
              <a:t>Esanahia ematen</a:t>
            </a:r>
          </a:p>
        </p:txBody>
      </p:sp>
      <p:sp>
        <p:nvSpPr>
          <p:cNvPr id="18437" name="Text Box 6"/>
          <p:cNvSpPr txBox="1">
            <a:spLocks noChangeArrowheads="1"/>
          </p:cNvSpPr>
          <p:nvPr/>
        </p:nvSpPr>
        <p:spPr bwMode="auto">
          <a:xfrm>
            <a:off x="2495551" y="2205038"/>
            <a:ext cx="3078087" cy="1600438"/>
          </a:xfrm>
          <a:prstGeom prst="rect">
            <a:avLst/>
          </a:prstGeom>
          <a:noFill/>
          <a:ln w="9525">
            <a:noFill/>
            <a:miter lim="800000"/>
            <a:headEnd/>
            <a:tailEnd/>
          </a:ln>
        </p:spPr>
        <p:txBody>
          <a:bodyPr wrap="none">
            <a:spAutoFit/>
          </a:bodyPr>
          <a:lstStyle/>
          <a:p>
            <a:r>
              <a:rPr lang="eu-ES" sz="1400">
                <a:latin typeface="Arial" charset="0"/>
              </a:rPr>
              <a:t>Praktikaren elementuak</a:t>
            </a:r>
          </a:p>
          <a:p>
            <a:endParaRPr lang="eu-ES" sz="1400">
              <a:latin typeface="Arial" charset="0"/>
            </a:endParaRPr>
          </a:p>
          <a:p>
            <a:r>
              <a:rPr lang="eu-ES" sz="1400">
                <a:latin typeface="Arial" charset="0"/>
              </a:rPr>
              <a:t>Modeloa eraikitzen da</a:t>
            </a:r>
          </a:p>
          <a:p>
            <a:r>
              <a:rPr lang="eu-ES" sz="1400">
                <a:latin typeface="Arial" charset="0"/>
              </a:rPr>
              <a:t>Modeloa erabiltzen da predikzioak </a:t>
            </a:r>
          </a:p>
          <a:p>
            <a:r>
              <a:rPr lang="eu-ES" sz="1400">
                <a:latin typeface="Arial" charset="0"/>
              </a:rPr>
              <a:t>eta fenomenoen azalpenak emanez.</a:t>
            </a:r>
          </a:p>
          <a:p>
            <a:r>
              <a:rPr lang="eu-ES" sz="1400">
                <a:latin typeface="Arial" charset="0"/>
              </a:rPr>
              <a:t>Modeloa ebaluatzen da</a:t>
            </a:r>
          </a:p>
          <a:p>
            <a:r>
              <a:rPr lang="eu-ES" sz="1400">
                <a:latin typeface="Arial" charset="0"/>
              </a:rPr>
              <a:t>Modeloa errebisatzen da</a:t>
            </a:r>
          </a:p>
        </p:txBody>
      </p:sp>
      <p:sp>
        <p:nvSpPr>
          <p:cNvPr id="18438" name="Text Box 7"/>
          <p:cNvSpPr txBox="1">
            <a:spLocks noChangeArrowheads="1"/>
          </p:cNvSpPr>
          <p:nvPr/>
        </p:nvSpPr>
        <p:spPr bwMode="auto">
          <a:xfrm>
            <a:off x="6096000" y="2133600"/>
            <a:ext cx="4509568" cy="1815882"/>
          </a:xfrm>
          <a:prstGeom prst="rect">
            <a:avLst/>
          </a:prstGeom>
          <a:noFill/>
          <a:ln w="9525">
            <a:noFill/>
            <a:miter lim="800000"/>
            <a:headEnd/>
            <a:tailEnd/>
          </a:ln>
        </p:spPr>
        <p:txBody>
          <a:bodyPr wrap="none">
            <a:spAutoFit/>
          </a:bodyPr>
          <a:lstStyle/>
          <a:p>
            <a:r>
              <a:rPr lang="eu-ES" sz="1400">
                <a:latin typeface="Arial" charset="0"/>
              </a:rPr>
              <a:t>Metakognizioa</a:t>
            </a:r>
          </a:p>
          <a:p>
            <a:endParaRPr lang="eu-ES" sz="1400">
              <a:latin typeface="Arial" charset="0"/>
            </a:endParaRPr>
          </a:p>
          <a:p>
            <a:r>
              <a:rPr lang="eu-ES" sz="1400">
                <a:latin typeface="Arial" charset="0"/>
              </a:rPr>
              <a:t>Modeloak erreminta kognitiboak dira</a:t>
            </a:r>
          </a:p>
          <a:p>
            <a:r>
              <a:rPr lang="eu-ES" sz="1400">
                <a:latin typeface="Arial" charset="0"/>
              </a:rPr>
              <a:t>predikzioak egiteko eta azalpenak emateko.</a:t>
            </a:r>
          </a:p>
          <a:p>
            <a:endParaRPr lang="eu-ES" sz="1400">
              <a:latin typeface="Arial" charset="0"/>
            </a:endParaRPr>
          </a:p>
          <a:p>
            <a:r>
              <a:rPr lang="eu-ES" sz="1400">
                <a:latin typeface="Arial" charset="0"/>
              </a:rPr>
              <a:t>Modeloak aldatzen dira ulermen hobeak harrapatzeko,</a:t>
            </a:r>
          </a:p>
          <a:p>
            <a:r>
              <a:rPr lang="eu-ES" sz="1400">
                <a:latin typeface="Arial" charset="0"/>
              </a:rPr>
              <a:t> tzertatzeko.</a:t>
            </a:r>
          </a:p>
          <a:p>
            <a:r>
              <a:rPr lang="eu-ES" sz="1400">
                <a:latin typeface="Arial" charset="0"/>
              </a:rPr>
              <a:t>Ulermen hobeak aurkikuntza berriak dakartzate.</a:t>
            </a:r>
          </a:p>
        </p:txBody>
      </p:sp>
      <p:sp>
        <p:nvSpPr>
          <p:cNvPr id="18439" name="Text Box 8"/>
          <p:cNvSpPr txBox="1">
            <a:spLocks noChangeArrowheads="1"/>
          </p:cNvSpPr>
          <p:nvPr/>
        </p:nvSpPr>
        <p:spPr bwMode="auto">
          <a:xfrm>
            <a:off x="4727575" y="4437063"/>
            <a:ext cx="2546350" cy="366712"/>
          </a:xfrm>
          <a:prstGeom prst="rect">
            <a:avLst/>
          </a:prstGeom>
          <a:noFill/>
          <a:ln w="9525">
            <a:noFill/>
            <a:miter lim="800000"/>
            <a:headEnd/>
            <a:tailEnd/>
          </a:ln>
        </p:spPr>
        <p:txBody>
          <a:bodyPr wrap="none">
            <a:spAutoFit/>
          </a:bodyPr>
          <a:lstStyle/>
          <a:p>
            <a:r>
              <a:rPr lang="eu-ES">
                <a:latin typeface="Arial" charset="0"/>
              </a:rPr>
              <a:t>Komunikatzen/Ulertzen</a:t>
            </a:r>
          </a:p>
        </p:txBody>
      </p:sp>
      <p:sp>
        <p:nvSpPr>
          <p:cNvPr id="18440" name="Text Box 9"/>
          <p:cNvSpPr txBox="1">
            <a:spLocks noChangeArrowheads="1"/>
          </p:cNvSpPr>
          <p:nvPr/>
        </p:nvSpPr>
        <p:spPr bwMode="auto">
          <a:xfrm>
            <a:off x="2474913" y="207963"/>
            <a:ext cx="4921250" cy="366712"/>
          </a:xfrm>
          <a:prstGeom prst="rect">
            <a:avLst/>
          </a:prstGeom>
          <a:noFill/>
          <a:ln w="9525">
            <a:noFill/>
            <a:miter lim="800000"/>
            <a:headEnd/>
            <a:tailEnd/>
          </a:ln>
        </p:spPr>
        <p:txBody>
          <a:bodyPr wrap="none">
            <a:spAutoFit/>
          </a:bodyPr>
          <a:lstStyle/>
          <a:p>
            <a:r>
              <a:rPr lang="eu-ES" b="1">
                <a:latin typeface="Arial" charset="0"/>
              </a:rPr>
              <a:t>Modelizazio Zientifiko Ikastearen Helburuak</a:t>
            </a:r>
          </a:p>
        </p:txBody>
      </p:sp>
      <p:sp>
        <p:nvSpPr>
          <p:cNvPr id="18441" name="AutoShape 10"/>
          <p:cNvSpPr>
            <a:spLocks noChangeArrowheads="1"/>
          </p:cNvSpPr>
          <p:nvPr/>
        </p:nvSpPr>
        <p:spPr bwMode="auto">
          <a:xfrm>
            <a:off x="4872039" y="2276475"/>
            <a:ext cx="1368425" cy="431800"/>
          </a:xfrm>
          <a:prstGeom prst="curvedDownArrow">
            <a:avLst>
              <a:gd name="adj1" fmla="val 63382"/>
              <a:gd name="adj2" fmla="val 126765"/>
              <a:gd name="adj3" fmla="val 33333"/>
            </a:avLst>
          </a:prstGeom>
          <a:solidFill>
            <a:schemeClr val="accent1"/>
          </a:solidFill>
          <a:ln w="9525">
            <a:solidFill>
              <a:schemeClr val="tx1"/>
            </a:solidFill>
            <a:miter lim="800000"/>
            <a:headEnd/>
            <a:tailEnd/>
          </a:ln>
        </p:spPr>
        <p:txBody>
          <a:bodyPr wrap="none" anchor="ctr"/>
          <a:lstStyle/>
          <a:p>
            <a:endParaRPr lang="es-ES_tradnl"/>
          </a:p>
        </p:txBody>
      </p:sp>
      <p:sp>
        <p:nvSpPr>
          <p:cNvPr id="18442" name="AutoShape 11"/>
          <p:cNvSpPr>
            <a:spLocks noChangeArrowheads="1"/>
          </p:cNvSpPr>
          <p:nvPr/>
        </p:nvSpPr>
        <p:spPr bwMode="auto">
          <a:xfrm rot="-10342796">
            <a:off x="4872038" y="3789364"/>
            <a:ext cx="1223962" cy="503237"/>
          </a:xfrm>
          <a:prstGeom prst="curvedDownArrow">
            <a:avLst>
              <a:gd name="adj1" fmla="val 48644"/>
              <a:gd name="adj2" fmla="val 97287"/>
              <a:gd name="adj3" fmla="val 14509"/>
            </a:avLst>
          </a:prstGeom>
          <a:solidFill>
            <a:schemeClr val="accent1"/>
          </a:solidFill>
          <a:ln w="9525">
            <a:solidFill>
              <a:schemeClr val="tx1"/>
            </a:solidFill>
            <a:miter lim="800000"/>
            <a:headEnd/>
            <a:tailEnd/>
          </a:ln>
        </p:spPr>
        <p:txBody>
          <a:bodyPr wrap="none" anchor="ctr"/>
          <a:lstStyle/>
          <a:p>
            <a:endParaRPr lang="es-ES_tradnl"/>
          </a:p>
        </p:txBody>
      </p:sp>
    </p:spTree>
    <p:extLst>
      <p:ext uri="{BB962C8B-B14F-4D97-AF65-F5344CB8AC3E}">
        <p14:creationId xmlns:p14="http://schemas.microsoft.com/office/powerpoint/2010/main" val="378848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41191BE-11BC-57D1-CBB1-D0A3B035804E}"/>
              </a:ext>
            </a:extLst>
          </p:cNvPr>
          <p:cNvSpPr txBox="1"/>
          <p:nvPr/>
        </p:nvSpPr>
        <p:spPr>
          <a:xfrm>
            <a:off x="1840230" y="1531620"/>
            <a:ext cx="9348457" cy="2308324"/>
          </a:xfrm>
          <a:prstGeom prst="rect">
            <a:avLst/>
          </a:prstGeom>
          <a:noFill/>
        </p:spPr>
        <p:txBody>
          <a:bodyPr wrap="none" rtlCol="0">
            <a:spAutoFit/>
          </a:bodyPr>
          <a:lstStyle/>
          <a:p>
            <a:r>
              <a:rPr lang="eu-ES" b="1" dirty="0"/>
              <a:t>Egin dezagun </a:t>
            </a:r>
            <a:r>
              <a:rPr lang="eu-ES" b="1" dirty="0" err="1"/>
              <a:t>modelizazio</a:t>
            </a:r>
            <a:r>
              <a:rPr lang="eu-ES" b="1" dirty="0"/>
              <a:t> bat:  beroa eta tenperaturaren kontzeptuak</a:t>
            </a:r>
          </a:p>
          <a:p>
            <a:endParaRPr lang="eu-ES" b="1" dirty="0"/>
          </a:p>
          <a:p>
            <a:pPr marL="285750" indent="-285750">
              <a:buFont typeface="Arial" panose="020B0604020202020204" pitchFamily="34" charset="0"/>
              <a:buChar char="•"/>
            </a:pPr>
            <a:r>
              <a:rPr lang="eu-ES" dirty="0"/>
              <a:t>Galdera: zein tenperaturatan daude klaseko objektuak. Zeintzuk beroago eta zeintzuk hotzago?</a:t>
            </a:r>
          </a:p>
          <a:p>
            <a:pPr marL="285750" indent="-285750">
              <a:buFont typeface="Arial" panose="020B0604020202020204" pitchFamily="34" charset="0"/>
              <a:buChar char="•"/>
            </a:pPr>
            <a:r>
              <a:rPr lang="eu-ES" dirty="0"/>
              <a:t>Egin ezazu aurreikuste bat eta gero konprobatu?</a:t>
            </a:r>
          </a:p>
          <a:p>
            <a:pPr marL="285750" indent="-285750">
              <a:buFont typeface="Arial" panose="020B0604020202020204" pitchFamily="34" charset="0"/>
              <a:buChar char="•"/>
            </a:pPr>
            <a:r>
              <a:rPr lang="eu-ES" dirty="0"/>
              <a:t>Nola konprobatu duzu?</a:t>
            </a:r>
          </a:p>
          <a:p>
            <a:pPr marL="285750" indent="-285750">
              <a:buFont typeface="Arial" panose="020B0604020202020204" pitchFamily="34" charset="0"/>
              <a:buChar char="•"/>
            </a:pPr>
            <a:r>
              <a:rPr lang="eu-ES" dirty="0"/>
              <a:t>Zein emaitzak lortu duzu?</a:t>
            </a:r>
          </a:p>
          <a:p>
            <a:pPr marL="285750" indent="-285750">
              <a:buFont typeface="Arial" panose="020B0604020202020204" pitchFamily="34" charset="0"/>
              <a:buChar char="•"/>
            </a:pPr>
            <a:r>
              <a:rPr lang="eu-ES" dirty="0"/>
              <a:t>Zure aurreikusteak eta datuak bat datoz?</a:t>
            </a:r>
          </a:p>
          <a:p>
            <a:pPr marL="285750" indent="-285750">
              <a:buFont typeface="Arial" panose="020B0604020202020204" pitchFamily="34" charset="0"/>
              <a:buChar char="•"/>
            </a:pPr>
            <a:r>
              <a:rPr lang="eu-ES" dirty="0"/>
              <a:t>Zure modeloa aldatu da?</a:t>
            </a:r>
          </a:p>
        </p:txBody>
      </p:sp>
    </p:spTree>
    <p:extLst>
      <p:ext uri="{BB962C8B-B14F-4D97-AF65-F5344CB8AC3E}">
        <p14:creationId xmlns:p14="http://schemas.microsoft.com/office/powerpoint/2010/main" val="33803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35B798-6AA1-AD79-E079-023F7F29394D}"/>
              </a:ext>
            </a:extLst>
          </p:cNvPr>
          <p:cNvSpPr txBox="1"/>
          <p:nvPr/>
        </p:nvSpPr>
        <p:spPr>
          <a:xfrm>
            <a:off x="2267338" y="1463160"/>
            <a:ext cx="5614229" cy="1107996"/>
          </a:xfrm>
          <a:prstGeom prst="rect">
            <a:avLst/>
          </a:prstGeom>
          <a:noFill/>
        </p:spPr>
        <p:txBody>
          <a:bodyPr wrap="none" rtlCol="0">
            <a:spAutoFit/>
          </a:bodyPr>
          <a:lstStyle/>
          <a:p>
            <a:r>
              <a:rPr lang="eu-ES" sz="1600" b="1" dirty="0"/>
              <a:t>Prozesua</a:t>
            </a:r>
            <a:r>
              <a:rPr lang="eu-ES" sz="1600" dirty="0"/>
              <a:t> baten </a:t>
            </a:r>
            <a:r>
              <a:rPr lang="eu-ES" sz="1600" dirty="0" err="1"/>
              <a:t>modelizazioak</a:t>
            </a:r>
            <a:r>
              <a:rPr lang="eu-ES" sz="1600" dirty="0"/>
              <a:t> bi galdera emankorrak behar ditu: </a:t>
            </a:r>
          </a:p>
          <a:p>
            <a:pPr marL="342900" indent="-342900">
              <a:buAutoNum type="arabicPeriod"/>
            </a:pPr>
            <a:r>
              <a:rPr lang="eu-ES" sz="1600" dirty="0"/>
              <a:t>ZER gertatu da? </a:t>
            </a:r>
          </a:p>
          <a:p>
            <a:pPr marL="342900" indent="-342900">
              <a:buAutoNum type="arabicPeriod"/>
            </a:pPr>
            <a:r>
              <a:rPr lang="eu-ES" sz="1600" dirty="0"/>
              <a:t>NOLA gertatu da?</a:t>
            </a:r>
          </a:p>
          <a:p>
            <a:endParaRPr lang="eu-ES" dirty="0"/>
          </a:p>
        </p:txBody>
      </p:sp>
      <p:sp>
        <p:nvSpPr>
          <p:cNvPr id="3" name="CuadroTexto 2">
            <a:extLst>
              <a:ext uri="{FF2B5EF4-FFF2-40B4-BE49-F238E27FC236}">
                <a16:creationId xmlns:a16="http://schemas.microsoft.com/office/drawing/2014/main" id="{75272881-D8F4-EB0D-DD5E-A6B0CD1B22A9}"/>
              </a:ext>
            </a:extLst>
          </p:cNvPr>
          <p:cNvSpPr txBox="1"/>
          <p:nvPr/>
        </p:nvSpPr>
        <p:spPr>
          <a:xfrm>
            <a:off x="2481943" y="587829"/>
            <a:ext cx="4326441" cy="646331"/>
          </a:xfrm>
          <a:prstGeom prst="rect">
            <a:avLst/>
          </a:prstGeom>
          <a:noFill/>
        </p:spPr>
        <p:txBody>
          <a:bodyPr wrap="none" rtlCol="0">
            <a:spAutoFit/>
          </a:bodyPr>
          <a:lstStyle/>
          <a:p>
            <a:r>
              <a:rPr lang="eu-ES" b="1" dirty="0"/>
              <a:t>Ariketa: prozesu kimiko baten </a:t>
            </a:r>
            <a:r>
              <a:rPr lang="eu-ES" b="1" dirty="0" err="1"/>
              <a:t>modelizazioa</a:t>
            </a:r>
            <a:endParaRPr lang="eu-ES" b="1" dirty="0"/>
          </a:p>
          <a:p>
            <a:r>
              <a:rPr lang="eu-ES" b="1" dirty="0" err="1"/>
              <a:t>Iogurra</a:t>
            </a:r>
            <a:r>
              <a:rPr lang="eu-ES" b="1" dirty="0"/>
              <a:t> egingo dugu</a:t>
            </a:r>
          </a:p>
        </p:txBody>
      </p:sp>
      <p:sp>
        <p:nvSpPr>
          <p:cNvPr id="4" name="CuadroTexto 3">
            <a:extLst>
              <a:ext uri="{FF2B5EF4-FFF2-40B4-BE49-F238E27FC236}">
                <a16:creationId xmlns:a16="http://schemas.microsoft.com/office/drawing/2014/main" id="{6F54A6B5-AF2D-79A9-DE61-CE6AC40A8E73}"/>
              </a:ext>
            </a:extLst>
          </p:cNvPr>
          <p:cNvSpPr txBox="1"/>
          <p:nvPr/>
        </p:nvSpPr>
        <p:spPr>
          <a:xfrm>
            <a:off x="2267338" y="2474893"/>
            <a:ext cx="6633739" cy="1077218"/>
          </a:xfrm>
          <a:prstGeom prst="rect">
            <a:avLst/>
          </a:prstGeom>
          <a:noFill/>
        </p:spPr>
        <p:txBody>
          <a:bodyPr wrap="none" rtlCol="0">
            <a:spAutoFit/>
          </a:bodyPr>
          <a:lstStyle/>
          <a:p>
            <a:r>
              <a:rPr lang="eu-ES" sz="1600" dirty="0"/>
              <a:t>ZER gertatu den erantzuteko:</a:t>
            </a:r>
          </a:p>
          <a:p>
            <a:pPr marL="342900" indent="-342900">
              <a:buAutoNum type="arabicPeriod"/>
            </a:pPr>
            <a:r>
              <a:rPr lang="eu-ES" sz="1600" dirty="0"/>
              <a:t>Identifikatu zeintzuk elementu (sustantzia) dauden prozesuaren hasieran</a:t>
            </a:r>
          </a:p>
          <a:p>
            <a:pPr marL="342900" indent="-342900">
              <a:buAutoNum type="arabicPeriod"/>
            </a:pPr>
            <a:r>
              <a:rPr lang="eu-ES" sz="1600" dirty="0"/>
              <a:t>Identifikatu zeintzuk elementu (sustantzia) dauden prozesuaren bukaeran</a:t>
            </a:r>
          </a:p>
          <a:p>
            <a:pPr marL="342900" indent="-342900">
              <a:buAutoNum type="arabicPeriod"/>
            </a:pPr>
            <a:r>
              <a:rPr lang="eu-ES" sz="1600" dirty="0"/>
              <a:t>Identifikatu </a:t>
            </a:r>
          </a:p>
        </p:txBody>
      </p:sp>
      <p:sp>
        <p:nvSpPr>
          <p:cNvPr id="5" name="CuadroTexto 4">
            <a:extLst>
              <a:ext uri="{FF2B5EF4-FFF2-40B4-BE49-F238E27FC236}">
                <a16:creationId xmlns:a16="http://schemas.microsoft.com/office/drawing/2014/main" id="{A670DEE5-2A63-9ED6-5236-A55D862EC892}"/>
              </a:ext>
            </a:extLst>
          </p:cNvPr>
          <p:cNvSpPr txBox="1"/>
          <p:nvPr/>
        </p:nvSpPr>
        <p:spPr>
          <a:xfrm>
            <a:off x="2267338" y="3609736"/>
            <a:ext cx="8120877" cy="830997"/>
          </a:xfrm>
          <a:prstGeom prst="rect">
            <a:avLst/>
          </a:prstGeom>
          <a:noFill/>
        </p:spPr>
        <p:txBody>
          <a:bodyPr wrap="none" rtlCol="0">
            <a:spAutoFit/>
          </a:bodyPr>
          <a:lstStyle/>
          <a:p>
            <a:r>
              <a:rPr lang="eu-ES" sz="1600" dirty="0"/>
              <a:t>NOLA gertatu den </a:t>
            </a:r>
            <a:r>
              <a:rPr lang="eu-ES" sz="1600" dirty="0" err="1"/>
              <a:t>indagatzeko</a:t>
            </a:r>
            <a:r>
              <a:rPr lang="eu-ES" sz="1600" dirty="0"/>
              <a:t>:</a:t>
            </a:r>
          </a:p>
          <a:p>
            <a:pPr marL="342900" indent="-342900">
              <a:buAutoNum type="arabicPeriod"/>
            </a:pPr>
            <a:r>
              <a:rPr lang="eu-ES" sz="1600" dirty="0"/>
              <a:t>Aztertu zein diren prozesua emateko baldintzak (energia eman behar, denbora behar da, …)</a:t>
            </a:r>
          </a:p>
          <a:p>
            <a:pPr marL="342900" indent="-342900">
              <a:buAutoNum type="arabicPeriod"/>
            </a:pPr>
            <a:r>
              <a:rPr lang="eu-ES" sz="1600" dirty="0"/>
              <a:t>Zeinek zein eragiten duen aztertu behar hau da zein nolako interakzioak ematen diren.</a:t>
            </a:r>
          </a:p>
        </p:txBody>
      </p:sp>
    </p:spTree>
    <p:extLst>
      <p:ext uri="{BB962C8B-B14F-4D97-AF65-F5344CB8AC3E}">
        <p14:creationId xmlns:p14="http://schemas.microsoft.com/office/powerpoint/2010/main" val="174567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DB8D1D5-F324-8CC1-44BE-DD9F3C6C3ACE}"/>
              </a:ext>
            </a:extLst>
          </p:cNvPr>
          <p:cNvSpPr/>
          <p:nvPr/>
        </p:nvSpPr>
        <p:spPr>
          <a:xfrm>
            <a:off x="1212980" y="1091681"/>
            <a:ext cx="1628498" cy="95638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u-ES" dirty="0" err="1"/>
              <a:t>Iogurt</a:t>
            </a:r>
            <a:r>
              <a:rPr lang="eu-ES" dirty="0"/>
              <a:t> bat (150 ml) </a:t>
            </a:r>
          </a:p>
        </p:txBody>
      </p:sp>
      <p:sp>
        <p:nvSpPr>
          <p:cNvPr id="6" name="Rectángulo 5">
            <a:extLst>
              <a:ext uri="{FF2B5EF4-FFF2-40B4-BE49-F238E27FC236}">
                <a16:creationId xmlns:a16="http://schemas.microsoft.com/office/drawing/2014/main" id="{1958154C-4363-A65F-4133-2AC6A3CCADBA}"/>
              </a:ext>
            </a:extLst>
          </p:cNvPr>
          <p:cNvSpPr/>
          <p:nvPr/>
        </p:nvSpPr>
        <p:spPr>
          <a:xfrm>
            <a:off x="3486042" y="1110342"/>
            <a:ext cx="1711109" cy="93772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7" name="CuadroTexto 6">
            <a:extLst>
              <a:ext uri="{FF2B5EF4-FFF2-40B4-BE49-F238E27FC236}">
                <a16:creationId xmlns:a16="http://schemas.microsoft.com/office/drawing/2014/main" id="{C59D3F76-473C-45A9-D2F1-81BD3AE8EB4A}"/>
              </a:ext>
            </a:extLst>
          </p:cNvPr>
          <p:cNvSpPr txBox="1"/>
          <p:nvPr/>
        </p:nvSpPr>
        <p:spPr>
          <a:xfrm>
            <a:off x="2911150" y="1340888"/>
            <a:ext cx="186613" cy="369332"/>
          </a:xfrm>
          <a:prstGeom prst="rect">
            <a:avLst/>
          </a:prstGeom>
          <a:noFill/>
        </p:spPr>
        <p:txBody>
          <a:bodyPr wrap="square" rtlCol="0">
            <a:spAutoFit/>
          </a:bodyPr>
          <a:lstStyle/>
          <a:p>
            <a:r>
              <a:rPr lang="eu-ES" dirty="0"/>
              <a:t>+</a:t>
            </a:r>
          </a:p>
        </p:txBody>
      </p:sp>
      <p:sp>
        <p:nvSpPr>
          <p:cNvPr id="8" name="Rectángulo 7">
            <a:extLst>
              <a:ext uri="{FF2B5EF4-FFF2-40B4-BE49-F238E27FC236}">
                <a16:creationId xmlns:a16="http://schemas.microsoft.com/office/drawing/2014/main" id="{730BC192-AC0E-07DA-0DC7-0FF246CC087A}"/>
              </a:ext>
            </a:extLst>
          </p:cNvPr>
          <p:cNvSpPr/>
          <p:nvPr/>
        </p:nvSpPr>
        <p:spPr>
          <a:xfrm>
            <a:off x="6270172" y="1110342"/>
            <a:ext cx="1964093" cy="9377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dirty="0" err="1"/>
              <a:t>Iogurt</a:t>
            </a:r>
            <a:r>
              <a:rPr lang="eu-ES" dirty="0"/>
              <a:t> (1 l)</a:t>
            </a:r>
          </a:p>
        </p:txBody>
      </p:sp>
      <p:sp>
        <p:nvSpPr>
          <p:cNvPr id="9" name="CuadroTexto 8">
            <a:extLst>
              <a:ext uri="{FF2B5EF4-FFF2-40B4-BE49-F238E27FC236}">
                <a16:creationId xmlns:a16="http://schemas.microsoft.com/office/drawing/2014/main" id="{56743093-98C7-0BC0-C135-94EFCAB3A5AF}"/>
              </a:ext>
            </a:extLst>
          </p:cNvPr>
          <p:cNvSpPr txBox="1"/>
          <p:nvPr/>
        </p:nvSpPr>
        <p:spPr>
          <a:xfrm>
            <a:off x="3800987" y="1310371"/>
            <a:ext cx="1040670" cy="369332"/>
          </a:xfrm>
          <a:prstGeom prst="rect">
            <a:avLst/>
          </a:prstGeom>
          <a:noFill/>
        </p:spPr>
        <p:txBody>
          <a:bodyPr wrap="none" rtlCol="0">
            <a:spAutoFit/>
          </a:bodyPr>
          <a:lstStyle/>
          <a:p>
            <a:r>
              <a:rPr lang="eu-ES" dirty="0"/>
              <a:t>Esne (1 l)</a:t>
            </a:r>
          </a:p>
        </p:txBody>
      </p:sp>
      <p:sp>
        <p:nvSpPr>
          <p:cNvPr id="10" name="CuadroTexto 9">
            <a:extLst>
              <a:ext uri="{FF2B5EF4-FFF2-40B4-BE49-F238E27FC236}">
                <a16:creationId xmlns:a16="http://schemas.microsoft.com/office/drawing/2014/main" id="{95DBE417-8562-8087-3F5F-1F1D8727003A}"/>
              </a:ext>
            </a:extLst>
          </p:cNvPr>
          <p:cNvSpPr txBox="1"/>
          <p:nvPr/>
        </p:nvSpPr>
        <p:spPr>
          <a:xfrm>
            <a:off x="5543863" y="1595535"/>
            <a:ext cx="312906" cy="400110"/>
          </a:xfrm>
          <a:prstGeom prst="rect">
            <a:avLst/>
          </a:prstGeom>
          <a:noFill/>
        </p:spPr>
        <p:txBody>
          <a:bodyPr wrap="none" rtlCol="0">
            <a:spAutoFit/>
          </a:bodyPr>
          <a:lstStyle/>
          <a:p>
            <a:r>
              <a:rPr lang="eu-ES" sz="2000" dirty="0"/>
              <a:t>=</a:t>
            </a:r>
          </a:p>
        </p:txBody>
      </p:sp>
      <p:sp>
        <p:nvSpPr>
          <p:cNvPr id="11" name="CuadroTexto 10">
            <a:extLst>
              <a:ext uri="{FF2B5EF4-FFF2-40B4-BE49-F238E27FC236}">
                <a16:creationId xmlns:a16="http://schemas.microsoft.com/office/drawing/2014/main" id="{5E2D29D2-8618-309D-A479-AF9A77381FAA}"/>
              </a:ext>
            </a:extLst>
          </p:cNvPr>
          <p:cNvSpPr txBox="1"/>
          <p:nvPr/>
        </p:nvSpPr>
        <p:spPr>
          <a:xfrm>
            <a:off x="1212980" y="2892490"/>
            <a:ext cx="9460475" cy="923330"/>
          </a:xfrm>
          <a:prstGeom prst="rect">
            <a:avLst/>
          </a:prstGeom>
          <a:noFill/>
        </p:spPr>
        <p:txBody>
          <a:bodyPr wrap="none" rtlCol="0">
            <a:spAutoFit/>
          </a:bodyPr>
          <a:lstStyle/>
          <a:p>
            <a:r>
              <a:rPr lang="eu-ES" b="1" dirty="0"/>
              <a:t>Zer gertatu da</a:t>
            </a:r>
            <a:r>
              <a:rPr lang="eu-ES" dirty="0"/>
              <a:t>? Zein elementuak daude? Denak ikusten ditugu? Zeintzuk dira ikusten ez ditugunak?</a:t>
            </a:r>
          </a:p>
          <a:p>
            <a:endParaRPr lang="eu-ES" dirty="0"/>
          </a:p>
          <a:p>
            <a:r>
              <a:rPr lang="eu-ES" b="1" dirty="0"/>
              <a:t>Nola gertatu da</a:t>
            </a:r>
            <a:r>
              <a:rPr lang="eu-ES" dirty="0"/>
              <a:t>? Zeinek zein eragiten du?</a:t>
            </a:r>
          </a:p>
        </p:txBody>
      </p:sp>
      <p:sp>
        <p:nvSpPr>
          <p:cNvPr id="12" name="Flecha: a la derecha 11">
            <a:extLst>
              <a:ext uri="{FF2B5EF4-FFF2-40B4-BE49-F238E27FC236}">
                <a16:creationId xmlns:a16="http://schemas.microsoft.com/office/drawing/2014/main" id="{178879D6-966E-0B38-C4DD-372C840D74E6}"/>
              </a:ext>
            </a:extLst>
          </p:cNvPr>
          <p:cNvSpPr/>
          <p:nvPr/>
        </p:nvSpPr>
        <p:spPr>
          <a:xfrm>
            <a:off x="5449078" y="1394540"/>
            <a:ext cx="646922" cy="2009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3" name="Bocadillo: rectángulo con esquinas redondeadas 12">
            <a:extLst>
              <a:ext uri="{FF2B5EF4-FFF2-40B4-BE49-F238E27FC236}">
                <a16:creationId xmlns:a16="http://schemas.microsoft.com/office/drawing/2014/main" id="{C913B7B3-A523-F713-0573-AA0C93D98E8B}"/>
              </a:ext>
            </a:extLst>
          </p:cNvPr>
          <p:cNvSpPr/>
          <p:nvPr/>
        </p:nvSpPr>
        <p:spPr>
          <a:xfrm>
            <a:off x="2127380" y="167951"/>
            <a:ext cx="3144416" cy="719229"/>
          </a:xfrm>
          <a:prstGeom prst="wedgeRoundRectCallou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u-ES" dirty="0"/>
              <a:t>Zein baldintzak behar ditu? Energia? Denbora?</a:t>
            </a:r>
          </a:p>
        </p:txBody>
      </p:sp>
    </p:spTree>
    <p:extLst>
      <p:ext uri="{BB962C8B-B14F-4D97-AF65-F5344CB8AC3E}">
        <p14:creationId xmlns:p14="http://schemas.microsoft.com/office/powerpoint/2010/main" val="22542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4817FD8-2BA7-C9A8-08B0-9649DB5B42A2}"/>
              </a:ext>
            </a:extLst>
          </p:cNvPr>
          <p:cNvSpPr/>
          <p:nvPr/>
        </p:nvSpPr>
        <p:spPr>
          <a:xfrm>
            <a:off x="1212980" y="1091681"/>
            <a:ext cx="1628498" cy="95638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u-ES" dirty="0"/>
              <a:t>Jogurt bat (150 ml) </a:t>
            </a:r>
          </a:p>
        </p:txBody>
      </p:sp>
      <p:sp>
        <p:nvSpPr>
          <p:cNvPr id="3" name="Rectángulo 2">
            <a:extLst>
              <a:ext uri="{FF2B5EF4-FFF2-40B4-BE49-F238E27FC236}">
                <a16:creationId xmlns:a16="http://schemas.microsoft.com/office/drawing/2014/main" id="{583513B4-45AA-F370-3232-8B827B394CF6}"/>
              </a:ext>
            </a:extLst>
          </p:cNvPr>
          <p:cNvSpPr/>
          <p:nvPr/>
        </p:nvSpPr>
        <p:spPr>
          <a:xfrm>
            <a:off x="3486042" y="1110342"/>
            <a:ext cx="1711109" cy="93772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dirty="0"/>
          </a:p>
        </p:txBody>
      </p:sp>
      <p:sp>
        <p:nvSpPr>
          <p:cNvPr id="4" name="CuadroTexto 3">
            <a:extLst>
              <a:ext uri="{FF2B5EF4-FFF2-40B4-BE49-F238E27FC236}">
                <a16:creationId xmlns:a16="http://schemas.microsoft.com/office/drawing/2014/main" id="{112DEAAB-519C-C6AA-A43D-DB8499EF6C37}"/>
              </a:ext>
            </a:extLst>
          </p:cNvPr>
          <p:cNvSpPr txBox="1"/>
          <p:nvPr/>
        </p:nvSpPr>
        <p:spPr>
          <a:xfrm>
            <a:off x="2911150" y="1340888"/>
            <a:ext cx="186613" cy="369332"/>
          </a:xfrm>
          <a:prstGeom prst="rect">
            <a:avLst/>
          </a:prstGeom>
          <a:noFill/>
        </p:spPr>
        <p:txBody>
          <a:bodyPr wrap="square" rtlCol="0">
            <a:spAutoFit/>
          </a:bodyPr>
          <a:lstStyle/>
          <a:p>
            <a:r>
              <a:rPr lang="eu-ES" dirty="0"/>
              <a:t>+</a:t>
            </a:r>
          </a:p>
        </p:txBody>
      </p:sp>
      <p:sp>
        <p:nvSpPr>
          <p:cNvPr id="5" name="Rectángulo 4">
            <a:extLst>
              <a:ext uri="{FF2B5EF4-FFF2-40B4-BE49-F238E27FC236}">
                <a16:creationId xmlns:a16="http://schemas.microsoft.com/office/drawing/2014/main" id="{9C9C90B5-607F-5E6C-B79E-6A2E69389E19}"/>
              </a:ext>
            </a:extLst>
          </p:cNvPr>
          <p:cNvSpPr/>
          <p:nvPr/>
        </p:nvSpPr>
        <p:spPr>
          <a:xfrm>
            <a:off x="6270172" y="1110342"/>
            <a:ext cx="1964093" cy="9377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dirty="0"/>
              <a:t>Jogurt (1 l)</a:t>
            </a:r>
          </a:p>
        </p:txBody>
      </p:sp>
      <p:sp>
        <p:nvSpPr>
          <p:cNvPr id="6" name="CuadroTexto 5">
            <a:extLst>
              <a:ext uri="{FF2B5EF4-FFF2-40B4-BE49-F238E27FC236}">
                <a16:creationId xmlns:a16="http://schemas.microsoft.com/office/drawing/2014/main" id="{BEC7023E-E982-ECC9-C8AA-A12628FCCBE7}"/>
              </a:ext>
            </a:extLst>
          </p:cNvPr>
          <p:cNvSpPr txBox="1"/>
          <p:nvPr/>
        </p:nvSpPr>
        <p:spPr>
          <a:xfrm>
            <a:off x="5543863" y="1595535"/>
            <a:ext cx="312906" cy="400110"/>
          </a:xfrm>
          <a:prstGeom prst="rect">
            <a:avLst/>
          </a:prstGeom>
          <a:noFill/>
        </p:spPr>
        <p:txBody>
          <a:bodyPr wrap="none" rtlCol="0">
            <a:spAutoFit/>
          </a:bodyPr>
          <a:lstStyle/>
          <a:p>
            <a:r>
              <a:rPr lang="eu-ES" sz="2000" dirty="0"/>
              <a:t>=</a:t>
            </a:r>
          </a:p>
        </p:txBody>
      </p:sp>
      <p:sp>
        <p:nvSpPr>
          <p:cNvPr id="7" name="Flecha: a la derecha 6">
            <a:extLst>
              <a:ext uri="{FF2B5EF4-FFF2-40B4-BE49-F238E27FC236}">
                <a16:creationId xmlns:a16="http://schemas.microsoft.com/office/drawing/2014/main" id="{FFF57E62-66F0-5A91-6ECD-6047773A0B33}"/>
              </a:ext>
            </a:extLst>
          </p:cNvPr>
          <p:cNvSpPr/>
          <p:nvPr/>
        </p:nvSpPr>
        <p:spPr>
          <a:xfrm>
            <a:off x="5449078" y="1394540"/>
            <a:ext cx="646922" cy="2009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8" name="Bocadillo: rectángulo con esquinas redondeadas 7">
            <a:extLst>
              <a:ext uri="{FF2B5EF4-FFF2-40B4-BE49-F238E27FC236}">
                <a16:creationId xmlns:a16="http://schemas.microsoft.com/office/drawing/2014/main" id="{28D9D346-11AF-9478-D651-2ADFA55BAEA4}"/>
              </a:ext>
            </a:extLst>
          </p:cNvPr>
          <p:cNvSpPr/>
          <p:nvPr/>
        </p:nvSpPr>
        <p:spPr>
          <a:xfrm>
            <a:off x="2127380" y="167951"/>
            <a:ext cx="3144416" cy="719229"/>
          </a:xfrm>
          <a:prstGeom prst="wedgeRoundRectCallou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u-ES" dirty="0"/>
              <a:t>Zein baldintzak behar ditu? Energia? Denbora?</a:t>
            </a:r>
          </a:p>
        </p:txBody>
      </p:sp>
      <p:sp>
        <p:nvSpPr>
          <p:cNvPr id="16" name="CuadroTexto 15">
            <a:extLst>
              <a:ext uri="{FF2B5EF4-FFF2-40B4-BE49-F238E27FC236}">
                <a16:creationId xmlns:a16="http://schemas.microsoft.com/office/drawing/2014/main" id="{0C93D122-554C-768C-71B8-580ED53DAD46}"/>
              </a:ext>
            </a:extLst>
          </p:cNvPr>
          <p:cNvSpPr txBox="1"/>
          <p:nvPr/>
        </p:nvSpPr>
        <p:spPr>
          <a:xfrm>
            <a:off x="3800987" y="1310371"/>
            <a:ext cx="1040670" cy="369332"/>
          </a:xfrm>
          <a:prstGeom prst="rect">
            <a:avLst/>
          </a:prstGeom>
          <a:noFill/>
        </p:spPr>
        <p:txBody>
          <a:bodyPr wrap="none" rtlCol="0">
            <a:spAutoFit/>
          </a:bodyPr>
          <a:lstStyle/>
          <a:p>
            <a:r>
              <a:rPr lang="eu-ES" dirty="0"/>
              <a:t>Esne (1 l)</a:t>
            </a:r>
          </a:p>
        </p:txBody>
      </p:sp>
      <p:sp>
        <p:nvSpPr>
          <p:cNvPr id="17" name="CuadroTexto 16">
            <a:extLst>
              <a:ext uri="{FF2B5EF4-FFF2-40B4-BE49-F238E27FC236}">
                <a16:creationId xmlns:a16="http://schemas.microsoft.com/office/drawing/2014/main" id="{F608C7C5-FE67-A4DE-9C64-F3BAE23E3105}"/>
              </a:ext>
            </a:extLst>
          </p:cNvPr>
          <p:cNvSpPr txBox="1"/>
          <p:nvPr/>
        </p:nvSpPr>
        <p:spPr>
          <a:xfrm>
            <a:off x="1129004" y="2883159"/>
            <a:ext cx="6534481" cy="2862322"/>
          </a:xfrm>
          <a:prstGeom prst="rect">
            <a:avLst/>
          </a:prstGeom>
          <a:noFill/>
        </p:spPr>
        <p:txBody>
          <a:bodyPr wrap="none" rtlCol="0">
            <a:spAutoFit/>
          </a:bodyPr>
          <a:lstStyle/>
          <a:p>
            <a:r>
              <a:rPr lang="eu-ES" dirty="0"/>
              <a:t>Irakatsi 7 urteko haurrentzat</a:t>
            </a:r>
          </a:p>
          <a:p>
            <a:endParaRPr lang="eu-ES" dirty="0"/>
          </a:p>
          <a:p>
            <a:r>
              <a:rPr lang="eu-ES" dirty="0">
                <a:solidFill>
                  <a:srgbClr val="FF0000"/>
                </a:solidFill>
              </a:rPr>
              <a:t>Jogurt bat eta litro bat esne nahastuz gero litro bat jogurt egiten da.</a:t>
            </a:r>
          </a:p>
          <a:p>
            <a:r>
              <a:rPr lang="eu-ES" dirty="0">
                <a:solidFill>
                  <a:srgbClr val="FF0000"/>
                </a:solidFill>
              </a:rPr>
              <a:t>Jogurtak ditu…………..zeinek bizidunak dira</a:t>
            </a:r>
          </a:p>
          <a:p>
            <a:r>
              <a:rPr lang="eu-ES" dirty="0">
                <a:solidFill>
                  <a:srgbClr val="FF0000"/>
                </a:solidFill>
              </a:rPr>
              <a:t>………………esnea </a:t>
            </a:r>
            <a:r>
              <a:rPr lang="eu-ES" b="1" dirty="0">
                <a:solidFill>
                  <a:srgbClr val="FF0000"/>
                </a:solidFill>
              </a:rPr>
              <a:t>eraldatzen</a:t>
            </a:r>
            <a:r>
              <a:rPr lang="eu-ES" dirty="0">
                <a:solidFill>
                  <a:srgbClr val="FF0000"/>
                </a:solidFill>
              </a:rPr>
              <a:t> dute jogurt bihurtuz.</a:t>
            </a:r>
          </a:p>
          <a:p>
            <a:endParaRPr lang="eu-ES" dirty="0">
              <a:solidFill>
                <a:srgbClr val="FF0000"/>
              </a:solidFill>
            </a:endParaRPr>
          </a:p>
          <a:p>
            <a:r>
              <a:rPr lang="eu-ES" dirty="0">
                <a:solidFill>
                  <a:srgbClr val="FF0000"/>
                </a:solidFill>
              </a:rPr>
              <a:t>Jogurta egiteko berotu behar dugu egun batez.</a:t>
            </a:r>
          </a:p>
          <a:p>
            <a:endParaRPr lang="eu-ES" dirty="0">
              <a:solidFill>
                <a:srgbClr val="FF0000"/>
              </a:solidFill>
            </a:endParaRPr>
          </a:p>
          <a:p>
            <a:r>
              <a:rPr lang="eu-ES" dirty="0">
                <a:solidFill>
                  <a:srgbClr val="FF0000"/>
                </a:solidFill>
              </a:rPr>
              <a:t>Jogurta, gazta eta gurina </a:t>
            </a:r>
            <a:r>
              <a:rPr lang="eu-ES" b="1" dirty="0">
                <a:solidFill>
                  <a:srgbClr val="FF0000"/>
                </a:solidFill>
              </a:rPr>
              <a:t>esnekiak</a:t>
            </a:r>
            <a:r>
              <a:rPr lang="eu-ES" dirty="0">
                <a:solidFill>
                  <a:srgbClr val="FF0000"/>
                </a:solidFill>
              </a:rPr>
              <a:t> dira </a:t>
            </a:r>
          </a:p>
          <a:p>
            <a:endParaRPr lang="eu-ES" dirty="0"/>
          </a:p>
        </p:txBody>
      </p:sp>
      <p:sp>
        <p:nvSpPr>
          <p:cNvPr id="19" name="Rectángulo 18">
            <a:extLst>
              <a:ext uri="{FF2B5EF4-FFF2-40B4-BE49-F238E27FC236}">
                <a16:creationId xmlns:a16="http://schemas.microsoft.com/office/drawing/2014/main" id="{F57BA3BF-8407-A51B-8E8F-FE93F17385FA}"/>
              </a:ext>
            </a:extLst>
          </p:cNvPr>
          <p:cNvSpPr/>
          <p:nvPr/>
        </p:nvSpPr>
        <p:spPr>
          <a:xfrm>
            <a:off x="8640147" y="3508310"/>
            <a:ext cx="2258008" cy="858417"/>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u-ES" dirty="0"/>
              <a:t>Zer gertatu da?</a:t>
            </a:r>
          </a:p>
        </p:txBody>
      </p:sp>
      <p:sp>
        <p:nvSpPr>
          <p:cNvPr id="20" name="Flecha: a la derecha 19">
            <a:extLst>
              <a:ext uri="{FF2B5EF4-FFF2-40B4-BE49-F238E27FC236}">
                <a16:creationId xmlns:a16="http://schemas.microsoft.com/office/drawing/2014/main" id="{EAB57571-44AA-35C1-F493-689964DD5BAF}"/>
              </a:ext>
            </a:extLst>
          </p:cNvPr>
          <p:cNvSpPr/>
          <p:nvPr/>
        </p:nvSpPr>
        <p:spPr>
          <a:xfrm rot="10800000">
            <a:off x="7780924" y="3811555"/>
            <a:ext cx="741783"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21" name="Rectángulo 20">
            <a:extLst>
              <a:ext uri="{FF2B5EF4-FFF2-40B4-BE49-F238E27FC236}">
                <a16:creationId xmlns:a16="http://schemas.microsoft.com/office/drawing/2014/main" id="{39D64618-7FD9-E93C-574F-2D1E95271EE0}"/>
              </a:ext>
            </a:extLst>
          </p:cNvPr>
          <p:cNvSpPr/>
          <p:nvPr/>
        </p:nvSpPr>
        <p:spPr>
          <a:xfrm>
            <a:off x="8640147" y="4444481"/>
            <a:ext cx="2258008" cy="858417"/>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u-ES" dirty="0"/>
              <a:t>Nola gertatu da?</a:t>
            </a:r>
          </a:p>
        </p:txBody>
      </p:sp>
      <p:sp>
        <p:nvSpPr>
          <p:cNvPr id="22" name="Flecha: a la derecha 21">
            <a:extLst>
              <a:ext uri="{FF2B5EF4-FFF2-40B4-BE49-F238E27FC236}">
                <a16:creationId xmlns:a16="http://schemas.microsoft.com/office/drawing/2014/main" id="{394840F4-DE00-5657-46C8-9BDAA8F3083A}"/>
              </a:ext>
            </a:extLst>
          </p:cNvPr>
          <p:cNvSpPr/>
          <p:nvPr/>
        </p:nvSpPr>
        <p:spPr>
          <a:xfrm rot="10800000">
            <a:off x="5980921" y="4610876"/>
            <a:ext cx="2537119" cy="2705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5885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84C52-46C6-BBC1-0FF7-5CA62705CBC3}"/>
              </a:ext>
            </a:extLst>
          </p:cNvPr>
          <p:cNvSpPr txBox="1"/>
          <p:nvPr/>
        </p:nvSpPr>
        <p:spPr>
          <a:xfrm>
            <a:off x="1156996" y="839755"/>
            <a:ext cx="7781731" cy="5078313"/>
          </a:xfrm>
          <a:prstGeom prst="rect">
            <a:avLst/>
          </a:prstGeom>
          <a:noFill/>
        </p:spPr>
        <p:txBody>
          <a:bodyPr wrap="square" rtlCol="0">
            <a:spAutoFit/>
          </a:bodyPr>
          <a:lstStyle/>
          <a:p>
            <a:r>
              <a:rPr lang="eu-ES" dirty="0"/>
              <a:t>Irakatsi 11 urteko haurrentzat</a:t>
            </a:r>
          </a:p>
          <a:p>
            <a:endParaRPr lang="eu-ES" dirty="0"/>
          </a:p>
          <a:p>
            <a:r>
              <a:rPr lang="eu-ES" dirty="0">
                <a:solidFill>
                  <a:srgbClr val="FF0000"/>
                </a:solidFill>
              </a:rPr>
              <a:t>Jogurt bat (150 ml) eta litro bat esne nahastuz gero litro bat jogurt egiten da.</a:t>
            </a:r>
          </a:p>
          <a:p>
            <a:r>
              <a:rPr lang="eu-ES" dirty="0">
                <a:solidFill>
                  <a:srgbClr val="FF0000"/>
                </a:solidFill>
              </a:rPr>
              <a:t>Jogurtak ditu…………..zeinek bizidunak dira. Haren forma hauxe da (marraztu) eta soilik mikroskopioan ikusten dira.</a:t>
            </a:r>
          </a:p>
          <a:p>
            <a:r>
              <a:rPr lang="eu-ES" dirty="0">
                <a:solidFill>
                  <a:srgbClr val="FF0000"/>
                </a:solidFill>
              </a:rPr>
              <a:t>Esneak ……………du eta hori jaten dute jogurtaren……………….,eta horren ondorioz, esne osoa jogurt bihurtzen da</a:t>
            </a:r>
          </a:p>
          <a:p>
            <a:r>
              <a:rPr lang="eu-ES" dirty="0">
                <a:solidFill>
                  <a:srgbClr val="FF0000"/>
                </a:solidFill>
              </a:rPr>
              <a:t>………………esnea </a:t>
            </a:r>
            <a:r>
              <a:rPr lang="eu-ES" b="1" dirty="0">
                <a:solidFill>
                  <a:srgbClr val="FF0000"/>
                </a:solidFill>
              </a:rPr>
              <a:t>eraldatzen</a:t>
            </a:r>
            <a:r>
              <a:rPr lang="eu-ES" dirty="0">
                <a:solidFill>
                  <a:srgbClr val="FF0000"/>
                </a:solidFill>
              </a:rPr>
              <a:t> dute jogurt bihurtuz.</a:t>
            </a:r>
          </a:p>
          <a:p>
            <a:endParaRPr lang="eu-ES" dirty="0">
              <a:solidFill>
                <a:srgbClr val="FF0000"/>
              </a:solidFill>
            </a:endParaRPr>
          </a:p>
          <a:p>
            <a:r>
              <a:rPr lang="eu-ES" dirty="0">
                <a:solidFill>
                  <a:srgbClr val="FF0000"/>
                </a:solidFill>
              </a:rPr>
              <a:t>Jogurta egiteko berotu behar dugu egun batez, zeren …………… aktiboak izateko (jateko, mugitzeko) tenperatu epela behar dute (30 Cº). Horretarako berogailu gainean utziko dugu 24 orduz.</a:t>
            </a:r>
          </a:p>
          <a:p>
            <a:endParaRPr lang="eu-ES" dirty="0">
              <a:solidFill>
                <a:srgbClr val="FF0000"/>
              </a:solidFill>
            </a:endParaRPr>
          </a:p>
          <a:p>
            <a:r>
              <a:rPr lang="eu-ES" dirty="0">
                <a:solidFill>
                  <a:srgbClr val="FF0000"/>
                </a:solidFill>
              </a:rPr>
              <a:t>Jogurta, gazta eta gurina </a:t>
            </a:r>
            <a:r>
              <a:rPr lang="eu-ES" b="1" dirty="0">
                <a:solidFill>
                  <a:srgbClr val="FF0000"/>
                </a:solidFill>
              </a:rPr>
              <a:t>esnekiak</a:t>
            </a:r>
            <a:r>
              <a:rPr lang="eu-ES" dirty="0">
                <a:solidFill>
                  <a:srgbClr val="FF0000"/>
                </a:solidFill>
              </a:rPr>
              <a:t> dira </a:t>
            </a:r>
          </a:p>
          <a:p>
            <a:endParaRPr lang="eu-ES" dirty="0">
              <a:solidFill>
                <a:srgbClr val="FF0000"/>
              </a:solidFill>
            </a:endParaRPr>
          </a:p>
          <a:p>
            <a:endParaRPr lang="eu-ES" dirty="0">
              <a:solidFill>
                <a:srgbClr val="FF0000"/>
              </a:solidFill>
            </a:endParaRPr>
          </a:p>
          <a:p>
            <a:r>
              <a:rPr lang="eu-ES" dirty="0"/>
              <a:t>Egin ezazu marrazki bat non imajinatzen duzun nolakoa den eraldaketa.</a:t>
            </a:r>
          </a:p>
          <a:p>
            <a:endParaRPr lang="eu-ES" dirty="0"/>
          </a:p>
        </p:txBody>
      </p:sp>
    </p:spTree>
    <p:extLst>
      <p:ext uri="{BB962C8B-B14F-4D97-AF65-F5344CB8AC3E}">
        <p14:creationId xmlns:p14="http://schemas.microsoft.com/office/powerpoint/2010/main" val="174247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1040899.JPG"/>
          <p:cNvPicPr>
            <a:picLocks noChangeAspect="1"/>
          </p:cNvPicPr>
          <p:nvPr/>
        </p:nvPicPr>
        <p:blipFill>
          <a:blip r:embed="rId2"/>
          <a:stretch>
            <a:fillRect/>
          </a:stretch>
        </p:blipFill>
        <p:spPr>
          <a:xfrm>
            <a:off x="1524000" y="0"/>
            <a:ext cx="4572000" cy="3429000"/>
          </a:xfrm>
          <a:prstGeom prst="rect">
            <a:avLst/>
          </a:prstGeom>
        </p:spPr>
      </p:pic>
      <p:pic>
        <p:nvPicPr>
          <p:cNvPr id="5" name="Imagen 4"/>
          <p:cNvPicPr>
            <a:picLocks noChangeAspect="1"/>
          </p:cNvPicPr>
          <p:nvPr/>
        </p:nvPicPr>
        <p:blipFill>
          <a:blip r:embed="rId3"/>
          <a:stretch>
            <a:fillRect/>
          </a:stretch>
        </p:blipFill>
        <p:spPr>
          <a:xfrm>
            <a:off x="3063688" y="3810000"/>
            <a:ext cx="7283824" cy="3048000"/>
          </a:xfrm>
          <a:prstGeom prst="rect">
            <a:avLst/>
          </a:prstGeom>
        </p:spPr>
      </p:pic>
      <p:sp>
        <p:nvSpPr>
          <p:cNvPr id="7" name="Flecha curva 6"/>
          <p:cNvSpPr/>
          <p:nvPr/>
        </p:nvSpPr>
        <p:spPr>
          <a:xfrm rot="5400000">
            <a:off x="6229350" y="1695450"/>
            <a:ext cx="1295400" cy="15621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tx1"/>
              </a:solidFill>
            </a:endParaRPr>
          </a:p>
        </p:txBody>
      </p:sp>
      <p:sp>
        <p:nvSpPr>
          <p:cNvPr id="8" name="CuadroTexto 7"/>
          <p:cNvSpPr txBox="1"/>
          <p:nvPr/>
        </p:nvSpPr>
        <p:spPr>
          <a:xfrm>
            <a:off x="6553200" y="762000"/>
            <a:ext cx="3269228" cy="369332"/>
          </a:xfrm>
          <a:prstGeom prst="rect">
            <a:avLst/>
          </a:prstGeom>
          <a:noFill/>
        </p:spPr>
        <p:txBody>
          <a:bodyPr wrap="none" rtlCol="0">
            <a:spAutoFit/>
          </a:bodyPr>
          <a:lstStyle/>
          <a:p>
            <a:r>
              <a:rPr lang="es-ES_tradnl" dirty="0" err="1"/>
              <a:t>Paisaia</a:t>
            </a:r>
            <a:r>
              <a:rPr lang="es-ES_tradnl" dirty="0"/>
              <a:t>: </a:t>
            </a:r>
            <a:r>
              <a:rPr lang="es-ES_tradnl" dirty="0" err="1"/>
              <a:t>errealitate</a:t>
            </a:r>
            <a:r>
              <a:rPr lang="es-ES_tradnl" dirty="0"/>
              <a:t> bat edo </a:t>
            </a:r>
            <a:r>
              <a:rPr lang="es-ES_tradnl" dirty="0" err="1"/>
              <a:t>asko</a:t>
            </a:r>
            <a:r>
              <a:rPr lang="es-ES_tradnl" dirty="0"/>
              <a:t>?</a:t>
            </a:r>
          </a:p>
        </p:txBody>
      </p:sp>
      <p:sp>
        <p:nvSpPr>
          <p:cNvPr id="9" name="CuadroTexto 8"/>
          <p:cNvSpPr txBox="1"/>
          <p:nvPr/>
        </p:nvSpPr>
        <p:spPr>
          <a:xfrm>
            <a:off x="6705600" y="3244334"/>
            <a:ext cx="3148426" cy="369332"/>
          </a:xfrm>
          <a:prstGeom prst="rect">
            <a:avLst/>
          </a:prstGeom>
          <a:noFill/>
        </p:spPr>
        <p:txBody>
          <a:bodyPr wrap="none" rtlCol="0">
            <a:spAutoFit/>
          </a:bodyPr>
          <a:lstStyle/>
          <a:p>
            <a:r>
              <a:rPr lang="es-ES_tradnl" dirty="0" err="1"/>
              <a:t>Paisajearen</a:t>
            </a:r>
            <a:r>
              <a:rPr lang="es-ES_tradnl" dirty="0"/>
              <a:t> </a:t>
            </a:r>
            <a:r>
              <a:rPr lang="es-ES_tradnl" dirty="0" err="1"/>
              <a:t>errepresentazio</a:t>
            </a:r>
            <a:r>
              <a:rPr lang="es-ES_tradnl" dirty="0"/>
              <a:t> bat</a:t>
            </a:r>
          </a:p>
        </p:txBody>
      </p:sp>
    </p:spTree>
    <p:extLst>
      <p:ext uri="{BB962C8B-B14F-4D97-AF65-F5344CB8AC3E}">
        <p14:creationId xmlns:p14="http://schemas.microsoft.com/office/powerpoint/2010/main" val="425998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79584" y="1099066"/>
            <a:ext cx="8178816" cy="369332"/>
          </a:xfrm>
          <a:prstGeom prst="rect">
            <a:avLst/>
          </a:prstGeom>
          <a:noFill/>
        </p:spPr>
        <p:txBody>
          <a:bodyPr wrap="square" rtlCol="0">
            <a:spAutoFit/>
          </a:bodyPr>
          <a:lstStyle/>
          <a:p>
            <a:r>
              <a:rPr lang="es-ES_tradnl" dirty="0"/>
              <a:t>Modelo </a:t>
            </a:r>
            <a:r>
              <a:rPr lang="es-ES_tradnl" dirty="0" err="1"/>
              <a:t>zientifikoak</a:t>
            </a:r>
            <a:r>
              <a:rPr lang="es-ES_tradnl" dirty="0"/>
              <a:t> </a:t>
            </a:r>
            <a:r>
              <a:rPr lang="es-ES_tradnl" dirty="0" err="1"/>
              <a:t>dira</a:t>
            </a:r>
            <a:r>
              <a:rPr lang="es-ES_tradnl" dirty="0"/>
              <a:t> </a:t>
            </a:r>
            <a:r>
              <a:rPr lang="es-ES_tradnl" dirty="0" err="1"/>
              <a:t>mundua</a:t>
            </a:r>
            <a:r>
              <a:rPr lang="es-ES_tradnl" dirty="0"/>
              <a:t>, </a:t>
            </a:r>
            <a:r>
              <a:rPr lang="es-ES_tradnl" dirty="0" err="1"/>
              <a:t>gertaerak</a:t>
            </a:r>
            <a:r>
              <a:rPr lang="es-ES_tradnl" dirty="0"/>
              <a:t> eta </a:t>
            </a:r>
            <a:r>
              <a:rPr lang="es-ES_tradnl" dirty="0" err="1"/>
              <a:t>fenomenoen</a:t>
            </a:r>
            <a:r>
              <a:rPr lang="es-ES_tradnl" dirty="0"/>
              <a:t> </a:t>
            </a:r>
            <a:r>
              <a:rPr lang="es-ES_tradnl" dirty="0" err="1"/>
              <a:t>errepresentazioak</a:t>
            </a:r>
            <a:endParaRPr lang="es-ES_tradnl" dirty="0"/>
          </a:p>
        </p:txBody>
      </p:sp>
      <p:sp>
        <p:nvSpPr>
          <p:cNvPr id="4" name="CuadroTexto 3"/>
          <p:cNvSpPr txBox="1"/>
          <p:nvPr/>
        </p:nvSpPr>
        <p:spPr>
          <a:xfrm>
            <a:off x="2057400" y="2057401"/>
            <a:ext cx="8001000" cy="3323987"/>
          </a:xfrm>
          <a:prstGeom prst="rect">
            <a:avLst/>
          </a:prstGeom>
          <a:noFill/>
        </p:spPr>
        <p:txBody>
          <a:bodyPr wrap="square" rtlCol="0">
            <a:spAutoFit/>
          </a:bodyPr>
          <a:lstStyle/>
          <a:p>
            <a:r>
              <a:rPr lang="eu-ES" sz="1600" dirty="0">
                <a:latin typeface="+mj-lt"/>
              </a:rPr>
              <a:t>Modelo zientifikoak dira munduko errepresentazioak, zeinekin gizakiok mundua ulertu, maneaitu, kontrolatu egiten dugu. Modeloekin zientzilariek lan egiten dute eta eskolan haurrek eraiki behar dituzte modelo zientifikoak.</a:t>
            </a:r>
          </a:p>
          <a:p>
            <a:endParaRPr lang="es-ES_tradnl" sz="1600" dirty="0">
              <a:latin typeface="+mj-lt"/>
            </a:endParaRPr>
          </a:p>
          <a:p>
            <a:r>
              <a:rPr lang="eu-ES" sz="1600" dirty="0">
                <a:latin typeface="+mj-lt"/>
              </a:rPr>
              <a:t>Modelo zientifikoak dira adimeneko erreminta, oso ahaltsua, mundua interpretatzeko eta kontrolatzeko. Eta modeloa ona ote den jakiteko hipotesiak egin eta gero baieztatu edo ezeztatu behar da. Imagina ezazu Eguzki Sistemaren modelo zientifikoa (eguzkia-izarra zentroan, planetak bere ingurunean, sateliteak hauen inguruan); modeloak ematen dituen azalpenen arabera, bidaiak diseinatzen dira ilargira joateko. </a:t>
            </a:r>
          </a:p>
          <a:p>
            <a:endParaRPr lang="eu-ES" sz="1600" dirty="0">
              <a:latin typeface="+mj-lt"/>
            </a:endParaRPr>
          </a:p>
          <a:p>
            <a:r>
              <a:rPr lang="eu-ES" sz="1600" dirty="0">
                <a:latin typeface="+mj-lt"/>
              </a:rPr>
              <a:t>Gure gorputzeko odol sistemaren zirkulapenaren modeloak ahalbidetzen du ebakuntzak egitea. Baina modeloek mugak dituzte eta ez dute balio gertaera baten alderdi guztiak esplikatzeko.</a:t>
            </a:r>
            <a:endParaRPr lang="es-ES_tradnl" sz="1600" dirty="0">
              <a:latin typeface="+mj-lt"/>
            </a:endParaRPr>
          </a:p>
          <a:p>
            <a:endParaRPr lang="es-ES_tradnl" dirty="0"/>
          </a:p>
        </p:txBody>
      </p:sp>
    </p:spTree>
    <p:extLst>
      <p:ext uri="{BB962C8B-B14F-4D97-AF65-F5344CB8AC3E}">
        <p14:creationId xmlns:p14="http://schemas.microsoft.com/office/powerpoint/2010/main" val="269892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3.gstatic.com/images?q=tbn:ANd9GcQ_aEdf11DaejA2M8XPONq54dDkuGiAuXVcCajDahIeajSCvo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750" y="295337"/>
            <a:ext cx="1693986" cy="16939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mafercan94.files.wordpress.com/2014/01/sodium-crystal-3d-vd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2700" y="-13685"/>
            <a:ext cx="2448272" cy="23120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nedik.com/wp-content/uploads/2013/10/vaso-de-agu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5637" y="3717032"/>
            <a:ext cx="281499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3.gstatic.com/images?q=tbn:ANd9GcRSriuwcuu-Q3vT-H4ajbXt2ZDjqbcWxwPTbPaPNhZ330-WOm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0972" y="2583024"/>
            <a:ext cx="194421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n de REPRESENTACION MOLECULAR DEL AG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112" y="4754182"/>
            <a:ext cx="2286000" cy="19431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de flecha 2"/>
          <p:cNvCxnSpPr/>
          <p:nvPr/>
        </p:nvCxnSpPr>
        <p:spPr>
          <a:xfrm>
            <a:off x="3935760" y="1142329"/>
            <a:ext cx="11521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onector recto de flecha 8"/>
          <p:cNvCxnSpPr/>
          <p:nvPr/>
        </p:nvCxnSpPr>
        <p:spPr>
          <a:xfrm>
            <a:off x="4707142" y="4941169"/>
            <a:ext cx="2036930" cy="7845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ector recto de flecha 10"/>
          <p:cNvCxnSpPr/>
          <p:nvPr/>
        </p:nvCxnSpPr>
        <p:spPr>
          <a:xfrm flipV="1">
            <a:off x="4778908" y="3555133"/>
            <a:ext cx="2325204" cy="5465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852CC87-871A-6132-3EC5-35D25EFC619C}"/>
              </a:ext>
            </a:extLst>
          </p:cNvPr>
          <p:cNvSpPr txBox="1"/>
          <p:nvPr/>
        </p:nvSpPr>
        <p:spPr>
          <a:xfrm>
            <a:off x="582930" y="2205990"/>
            <a:ext cx="3023648" cy="369332"/>
          </a:xfrm>
          <a:prstGeom prst="rect">
            <a:avLst/>
          </a:prstGeom>
          <a:noFill/>
        </p:spPr>
        <p:txBody>
          <a:bodyPr wrap="none" rtlCol="0">
            <a:spAutoFit/>
          </a:bodyPr>
          <a:lstStyle/>
          <a:p>
            <a:r>
              <a:rPr lang="eu-ES" dirty="0"/>
              <a:t>Metal baten modelo atomikoa</a:t>
            </a:r>
          </a:p>
        </p:txBody>
      </p:sp>
      <p:sp>
        <p:nvSpPr>
          <p:cNvPr id="4" name="CuadroTexto 3">
            <a:extLst>
              <a:ext uri="{FF2B5EF4-FFF2-40B4-BE49-F238E27FC236}">
                <a16:creationId xmlns:a16="http://schemas.microsoft.com/office/drawing/2014/main" id="{9C930384-195F-FAAA-C44A-71F1D29043FC}"/>
              </a:ext>
            </a:extLst>
          </p:cNvPr>
          <p:cNvSpPr txBox="1"/>
          <p:nvPr/>
        </p:nvSpPr>
        <p:spPr>
          <a:xfrm>
            <a:off x="1051560" y="6080760"/>
            <a:ext cx="4385624" cy="369332"/>
          </a:xfrm>
          <a:prstGeom prst="rect">
            <a:avLst/>
          </a:prstGeom>
          <a:noFill/>
        </p:spPr>
        <p:txBody>
          <a:bodyPr wrap="none" rtlCol="0">
            <a:spAutoFit/>
          </a:bodyPr>
          <a:lstStyle/>
          <a:p>
            <a:r>
              <a:rPr lang="eu-ES" dirty="0"/>
              <a:t>Uraren modelo atomiko sinple eta konplexua</a:t>
            </a:r>
          </a:p>
        </p:txBody>
      </p:sp>
    </p:spTree>
    <p:extLst>
      <p:ext uri="{BB962C8B-B14F-4D97-AF65-F5344CB8AC3E}">
        <p14:creationId xmlns:p14="http://schemas.microsoft.com/office/powerpoint/2010/main" val="397489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71664" y="4869161"/>
            <a:ext cx="6552728" cy="769441"/>
          </a:xfrm>
          <a:prstGeom prst="rect">
            <a:avLst/>
          </a:prstGeom>
        </p:spPr>
        <p:txBody>
          <a:bodyPr wrap="square">
            <a:spAutoFit/>
          </a:bodyPr>
          <a:lstStyle/>
          <a:p>
            <a:endParaRPr lang="eu-ES" sz="1000" noProof="0" dirty="0">
              <a:latin typeface="Times New Roman" panose="02020603050405020304" pitchFamily="18" charset="0"/>
            </a:endParaRPr>
          </a:p>
          <a:p>
            <a:endParaRPr lang="eu-ES" sz="600" noProof="0" dirty="0">
              <a:latin typeface="Times New Roman" panose="02020603050405020304" pitchFamily="18" charset="0"/>
            </a:endParaRPr>
          </a:p>
          <a:p>
            <a:endParaRPr lang="eu-ES" sz="1000" b="1" noProof="0" dirty="0">
              <a:latin typeface="Times New Roman" panose="02020603050405020304" pitchFamily="18" charset="0"/>
            </a:endParaRPr>
          </a:p>
          <a:p>
            <a:pPr marR="6640"/>
            <a:r>
              <a:rPr lang="eu-ES" sz="900" b="1" noProof="0" dirty="0">
                <a:latin typeface="Times New Roman" panose="02020603050405020304" pitchFamily="18" charset="0"/>
              </a:rPr>
              <a:t>Figura 2-9</a:t>
            </a:r>
            <a:r>
              <a:rPr lang="eu-ES" sz="900" noProof="0" dirty="0">
                <a:latin typeface="Times New Roman" panose="02020603050405020304" pitchFamily="18" charset="0"/>
              </a:rPr>
              <a:t>. </a:t>
            </a:r>
            <a:r>
              <a:rPr lang="eu-ES" sz="900" b="1" noProof="0" dirty="0">
                <a:latin typeface="Times New Roman" panose="02020603050405020304" pitchFamily="18" charset="0"/>
              </a:rPr>
              <a:t>Modelo de </a:t>
            </a:r>
            <a:r>
              <a:rPr lang="eu-ES" sz="900" b="1" noProof="0" dirty="0" err="1">
                <a:latin typeface="Times New Roman" panose="02020603050405020304" pitchFamily="18" charset="0"/>
              </a:rPr>
              <a:t>ser</a:t>
            </a:r>
            <a:r>
              <a:rPr lang="eu-ES" sz="900" b="1" noProof="0" dirty="0">
                <a:latin typeface="Times New Roman" panose="02020603050405020304" pitchFamily="18" charset="0"/>
              </a:rPr>
              <a:t> </a:t>
            </a:r>
            <a:r>
              <a:rPr lang="eu-ES" sz="900" b="1" noProof="0" dirty="0" err="1">
                <a:latin typeface="Times New Roman" panose="02020603050405020304" pitchFamily="18" charset="0"/>
              </a:rPr>
              <a:t>vivo</a:t>
            </a:r>
            <a:r>
              <a:rPr lang="eu-ES" sz="900" b="1" noProof="0" dirty="0">
                <a:latin typeface="Times New Roman" panose="02020603050405020304" pitchFamily="18" charset="0"/>
              </a:rPr>
              <a:t> </a:t>
            </a:r>
            <a:r>
              <a:rPr lang="eu-ES" sz="900" b="1" noProof="0" dirty="0" err="1">
                <a:latin typeface="Times New Roman" panose="02020603050405020304" pitchFamily="18" charset="0"/>
              </a:rPr>
              <a:t>considerando</a:t>
            </a:r>
            <a:r>
              <a:rPr lang="eu-ES" sz="900" b="1" noProof="0" dirty="0">
                <a:latin typeface="Times New Roman" panose="02020603050405020304" pitchFamily="18" charset="0"/>
              </a:rPr>
              <a:t> </a:t>
            </a:r>
            <a:r>
              <a:rPr lang="eu-ES" sz="900" b="1" noProof="0" dirty="0" err="1">
                <a:latin typeface="Times New Roman" panose="02020603050405020304" pitchFamily="18" charset="0"/>
              </a:rPr>
              <a:t>tres</a:t>
            </a:r>
            <a:r>
              <a:rPr lang="eu-ES" sz="900" b="1" noProof="0" dirty="0">
                <a:latin typeface="Times New Roman" panose="02020603050405020304" pitchFamily="18" charset="0"/>
              </a:rPr>
              <a:t> </a:t>
            </a:r>
            <a:r>
              <a:rPr lang="eu-ES" sz="900" b="1" noProof="0" dirty="0" err="1">
                <a:latin typeface="Times New Roman" panose="02020603050405020304" pitchFamily="18" charset="0"/>
              </a:rPr>
              <a:t>funciones</a:t>
            </a:r>
            <a:r>
              <a:rPr lang="eu-ES" sz="900" b="1" noProof="0" dirty="0">
                <a:latin typeface="Times New Roman" panose="02020603050405020304" pitchFamily="18" charset="0"/>
              </a:rPr>
              <a:t> </a:t>
            </a:r>
            <a:r>
              <a:rPr lang="eu-ES" sz="900" b="1" noProof="0" dirty="0" err="1">
                <a:latin typeface="Times New Roman" panose="02020603050405020304" pitchFamily="18" charset="0"/>
              </a:rPr>
              <a:t>básicas</a:t>
            </a:r>
            <a:r>
              <a:rPr lang="eu-ES" sz="900" b="1" noProof="0" dirty="0">
                <a:latin typeface="Times New Roman" panose="02020603050405020304" pitchFamily="18" charset="0"/>
              </a:rPr>
              <a:t> y de forma </a:t>
            </a:r>
            <a:r>
              <a:rPr lang="eu-ES" sz="900" b="1" noProof="0" dirty="0" err="1">
                <a:latin typeface="Times New Roman" panose="02020603050405020304" pitchFamily="18" charset="0"/>
              </a:rPr>
              <a:t>interrelacionada</a:t>
            </a:r>
            <a:r>
              <a:rPr lang="eu-ES" sz="900" b="1" noProof="0" dirty="0">
                <a:latin typeface="Times New Roman" panose="02020603050405020304" pitchFamily="18" charset="0"/>
              </a:rPr>
              <a:t> (</a:t>
            </a:r>
            <a:r>
              <a:rPr lang="eu-ES" sz="900" b="1" noProof="0" dirty="0" err="1">
                <a:latin typeface="Times New Roman" panose="02020603050405020304" pitchFamily="18" charset="0"/>
              </a:rPr>
              <a:t>Tomado</a:t>
            </a:r>
            <a:r>
              <a:rPr lang="eu-ES" sz="900" b="1" noProof="0" dirty="0">
                <a:latin typeface="Times New Roman" panose="02020603050405020304" pitchFamily="18" charset="0"/>
              </a:rPr>
              <a:t> de </a:t>
            </a:r>
            <a:r>
              <a:rPr lang="eu-ES" sz="900" b="1" noProof="0" dirty="0" err="1">
                <a:latin typeface="Times New Roman" panose="02020603050405020304" pitchFamily="18" charset="0"/>
              </a:rPr>
              <a:t>las</a:t>
            </a:r>
            <a:r>
              <a:rPr lang="eu-ES" sz="900" b="1" noProof="0" dirty="0">
                <a:latin typeface="Times New Roman" panose="02020603050405020304" pitchFamily="18" charset="0"/>
              </a:rPr>
              <a:t> </a:t>
            </a:r>
            <a:r>
              <a:rPr lang="eu-ES" sz="900" b="1" noProof="0" dirty="0" err="1">
                <a:latin typeface="Times New Roman" panose="02020603050405020304" pitchFamily="18" charset="0"/>
              </a:rPr>
              <a:t>propuestas</a:t>
            </a:r>
            <a:r>
              <a:rPr lang="eu-ES" sz="900" b="1" noProof="0" dirty="0">
                <a:latin typeface="Times New Roman" panose="02020603050405020304" pitchFamily="18" charset="0"/>
              </a:rPr>
              <a:t> de Garcia, 2005.).</a:t>
            </a:r>
            <a:endParaRPr lang="eu-ES" sz="900" noProof="0" dirty="0">
              <a:latin typeface="Times New Roman" panose="02020603050405020304" pitchFamily="18" charset="0"/>
            </a:endParaRPr>
          </a:p>
        </p:txBody>
      </p:sp>
      <p:sp>
        <p:nvSpPr>
          <p:cNvPr id="5" name="Elipse 4"/>
          <p:cNvSpPr/>
          <p:nvPr/>
        </p:nvSpPr>
        <p:spPr>
          <a:xfrm>
            <a:off x="4151784" y="764704"/>
            <a:ext cx="2088232" cy="15121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u-ES" noProof="0" dirty="0"/>
              <a:t>Gorputzaren egitura</a:t>
            </a:r>
          </a:p>
        </p:txBody>
      </p:sp>
      <p:sp>
        <p:nvSpPr>
          <p:cNvPr id="6" name="Elipse 5"/>
          <p:cNvSpPr/>
          <p:nvPr/>
        </p:nvSpPr>
        <p:spPr>
          <a:xfrm>
            <a:off x="5591944" y="1026022"/>
            <a:ext cx="3312368" cy="23042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u-ES" noProof="0" dirty="0"/>
              <a:t>Estimuluak jasotzen dituzte eta haiei erantzuten diete</a:t>
            </a:r>
          </a:p>
          <a:p>
            <a:pPr algn="ctr"/>
            <a:r>
              <a:rPr lang="eu-ES" noProof="0" dirty="0"/>
              <a:t>(mugimendua, bizimodua,..)</a:t>
            </a:r>
          </a:p>
        </p:txBody>
      </p:sp>
      <p:sp>
        <p:nvSpPr>
          <p:cNvPr id="7" name="Elipse 6"/>
          <p:cNvSpPr/>
          <p:nvPr/>
        </p:nvSpPr>
        <p:spPr>
          <a:xfrm>
            <a:off x="5054744" y="2803575"/>
            <a:ext cx="4032448" cy="20162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u-ES" noProof="0" dirty="0"/>
              <a:t>Inguruarekin materia eta energia trukatzen dituzte eta orduan ingurumena eraldatzen dute</a:t>
            </a:r>
          </a:p>
          <a:p>
            <a:pPr algn="ctr"/>
            <a:r>
              <a:rPr lang="eu-ES" noProof="0" dirty="0"/>
              <a:t>(nutrizioa)</a:t>
            </a:r>
          </a:p>
        </p:txBody>
      </p:sp>
      <p:sp>
        <p:nvSpPr>
          <p:cNvPr id="8" name="Elipse 7"/>
          <p:cNvSpPr/>
          <p:nvPr/>
        </p:nvSpPr>
        <p:spPr>
          <a:xfrm>
            <a:off x="3359696" y="2083495"/>
            <a:ext cx="2520280" cy="17281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u-ES" noProof="0" dirty="0"/>
              <a:t>Beste bizidunetik sortzen dira eta ondorengoak utz ditzakete</a:t>
            </a:r>
          </a:p>
          <a:p>
            <a:pPr algn="ctr"/>
            <a:r>
              <a:rPr lang="eu-ES" noProof="0" dirty="0"/>
              <a:t>(ugalketa)</a:t>
            </a:r>
          </a:p>
        </p:txBody>
      </p:sp>
    </p:spTree>
    <p:extLst>
      <p:ext uri="{BB962C8B-B14F-4D97-AF65-F5344CB8AC3E}">
        <p14:creationId xmlns:p14="http://schemas.microsoft.com/office/powerpoint/2010/main" val="238746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2057400" y="304800"/>
            <a:ext cx="3793026" cy="369332"/>
          </a:xfrm>
          <a:prstGeom prst="rect">
            <a:avLst/>
          </a:prstGeom>
          <a:noFill/>
          <a:ln w="9525">
            <a:noFill/>
            <a:miter lim="800000"/>
            <a:headEnd/>
            <a:tailEnd/>
          </a:ln>
        </p:spPr>
        <p:txBody>
          <a:bodyPr wrap="none">
            <a:spAutoFit/>
          </a:bodyPr>
          <a:lstStyle/>
          <a:p>
            <a:r>
              <a:rPr lang="eu-ES" b="1">
                <a:latin typeface="Calibri" pitchFamily="34" charset="0"/>
              </a:rPr>
              <a:t>Modeloen bitartez pentsatzen ikasten</a:t>
            </a:r>
            <a:endParaRPr lang="eu-ES">
              <a:latin typeface="Calibri" pitchFamily="34" charset="0"/>
            </a:endParaRPr>
          </a:p>
        </p:txBody>
      </p:sp>
      <p:sp>
        <p:nvSpPr>
          <p:cNvPr id="36866" name="Rectangle 3"/>
          <p:cNvSpPr>
            <a:spLocks noChangeArrowheads="1"/>
          </p:cNvSpPr>
          <p:nvPr/>
        </p:nvSpPr>
        <p:spPr bwMode="auto">
          <a:xfrm>
            <a:off x="2190004" y="791369"/>
            <a:ext cx="5475153" cy="923330"/>
          </a:xfrm>
          <a:prstGeom prst="rect">
            <a:avLst/>
          </a:prstGeom>
          <a:noFill/>
          <a:ln w="9525">
            <a:noFill/>
            <a:miter lim="800000"/>
            <a:headEnd/>
            <a:tailEnd/>
          </a:ln>
        </p:spPr>
        <p:txBody>
          <a:bodyPr wrap="none">
            <a:spAutoFit/>
          </a:bodyPr>
          <a:lstStyle/>
          <a:p>
            <a:r>
              <a:rPr lang="eu-ES" dirty="0">
                <a:latin typeface="Calibri" pitchFamily="34" charset="0"/>
              </a:rPr>
              <a:t>Zientzia ikasteak esan nahi du </a:t>
            </a:r>
          </a:p>
          <a:p>
            <a:pPr>
              <a:buFontTx/>
              <a:buChar char="-"/>
            </a:pPr>
            <a:r>
              <a:rPr lang="eu-ES" dirty="0">
                <a:latin typeface="Calibri" pitchFamily="34" charset="0"/>
              </a:rPr>
              <a:t>adimeneko jarduera dinamikoa</a:t>
            </a:r>
          </a:p>
          <a:p>
            <a:pPr>
              <a:buFontTx/>
              <a:buChar char="-"/>
            </a:pPr>
            <a:r>
              <a:rPr lang="eu-ES" dirty="0" err="1">
                <a:hlinkClick r:id="rId3"/>
              </a:rPr>
              <a:t>berrinterpretatu</a:t>
            </a:r>
            <a:r>
              <a:rPr lang="eu-ES" dirty="0">
                <a:latin typeface="Calibri" pitchFamily="34" charset="0"/>
              </a:rPr>
              <a:t> eta eraldatuz errealitatearen ikusmena</a:t>
            </a:r>
          </a:p>
        </p:txBody>
      </p:sp>
      <p:sp>
        <p:nvSpPr>
          <p:cNvPr id="36867" name="Rectangle 4"/>
          <p:cNvSpPr>
            <a:spLocks noChangeArrowheads="1"/>
          </p:cNvSpPr>
          <p:nvPr/>
        </p:nvSpPr>
        <p:spPr bwMode="auto">
          <a:xfrm>
            <a:off x="2057401" y="1861039"/>
            <a:ext cx="5616575" cy="2585323"/>
          </a:xfrm>
          <a:prstGeom prst="rect">
            <a:avLst/>
          </a:prstGeom>
          <a:noFill/>
          <a:ln w="9525">
            <a:noFill/>
            <a:miter lim="800000"/>
            <a:headEnd/>
            <a:tailEnd/>
          </a:ln>
        </p:spPr>
        <p:txBody>
          <a:bodyPr>
            <a:spAutoFit/>
          </a:bodyPr>
          <a:lstStyle/>
          <a:p>
            <a:r>
              <a:rPr lang="eu-ES" b="1" dirty="0">
                <a:latin typeface="Calibri" pitchFamily="34" charset="0"/>
              </a:rPr>
              <a:t>Zientziaren irakaskuntza:</a:t>
            </a:r>
            <a:endParaRPr lang="eu-ES" dirty="0">
              <a:latin typeface="Calibri" pitchFamily="34" charset="0"/>
            </a:endParaRPr>
          </a:p>
          <a:p>
            <a:endParaRPr lang="eu-ES" dirty="0">
              <a:latin typeface="Calibri" pitchFamily="34" charset="0"/>
            </a:endParaRPr>
          </a:p>
          <a:p>
            <a:pPr>
              <a:buFontTx/>
              <a:buChar char="-"/>
            </a:pPr>
            <a:r>
              <a:rPr lang="eu-ES" dirty="0">
                <a:latin typeface="Calibri" pitchFamily="34" charset="0"/>
              </a:rPr>
              <a:t>prozesu dinamikoa eta partaidetza</a:t>
            </a:r>
          </a:p>
          <a:p>
            <a:pPr>
              <a:buFontTx/>
              <a:buChar char="-"/>
            </a:pPr>
            <a:r>
              <a:rPr lang="eu-ES" dirty="0">
                <a:latin typeface="Calibri" pitchFamily="34" charset="0"/>
              </a:rPr>
              <a:t>haurren  modeloak zalantzan jarri, aldagai berriak aurkeztu, haien ikusmena zabaldu, modeloen berrantolaketa ahalbidetu, teoria zientifikoei begira.</a:t>
            </a:r>
          </a:p>
          <a:p>
            <a:pPr>
              <a:buFontTx/>
              <a:buChar char="-"/>
            </a:pPr>
            <a:r>
              <a:rPr lang="eu-ES" dirty="0">
                <a:latin typeface="Calibri" pitchFamily="34" charset="0"/>
              </a:rPr>
              <a:t>hau guztia zientziaren didaktikan konstruktibismo deritzo</a:t>
            </a:r>
          </a:p>
          <a:p>
            <a:pPr>
              <a:buFontTx/>
              <a:buChar char="-"/>
            </a:pPr>
            <a:r>
              <a:rPr lang="eu-ES" dirty="0">
                <a:latin typeface="Calibri" pitchFamily="34" charset="0"/>
              </a:rPr>
              <a:t>zientzia ikastea da </a:t>
            </a:r>
            <a:r>
              <a:rPr lang="eu-ES" dirty="0" err="1">
                <a:latin typeface="Calibri" pitchFamily="34" charset="0"/>
              </a:rPr>
              <a:t>modelizazioaren</a:t>
            </a:r>
            <a:r>
              <a:rPr lang="eu-ES" dirty="0">
                <a:latin typeface="Calibri" pitchFamily="34" charset="0"/>
              </a:rPr>
              <a:t> prozesu aktiboa eta ikasleek parte hartu behar dute</a:t>
            </a:r>
            <a:endParaRPr lang="eu-ES" dirty="0">
              <a:solidFill>
                <a:schemeClr val="hlink"/>
              </a:solidFill>
              <a:latin typeface="Calibri" pitchFamily="34" charset="0"/>
            </a:endParaRPr>
          </a:p>
        </p:txBody>
      </p:sp>
      <p:sp>
        <p:nvSpPr>
          <p:cNvPr id="2" name="CuadroTexto 1"/>
          <p:cNvSpPr txBox="1"/>
          <p:nvPr/>
        </p:nvSpPr>
        <p:spPr>
          <a:xfrm>
            <a:off x="1746060" y="4713022"/>
            <a:ext cx="7977377" cy="1754326"/>
          </a:xfrm>
          <a:prstGeom prst="rect">
            <a:avLst/>
          </a:prstGeom>
          <a:noFill/>
        </p:spPr>
        <p:txBody>
          <a:bodyPr wrap="none" rtlCol="0">
            <a:spAutoFit/>
          </a:bodyPr>
          <a:lstStyle/>
          <a:p>
            <a:r>
              <a:rPr lang="es-ES" b="1" dirty="0"/>
              <a:t>ARIKETA:</a:t>
            </a:r>
          </a:p>
          <a:p>
            <a:r>
              <a:rPr lang="es-ES" dirty="0"/>
              <a:t>-    </a:t>
            </a:r>
            <a:r>
              <a:rPr lang="es-ES" dirty="0" err="1"/>
              <a:t>Egin</a:t>
            </a:r>
            <a:r>
              <a:rPr lang="es-ES" dirty="0"/>
              <a:t> </a:t>
            </a:r>
            <a:r>
              <a:rPr lang="es-ES" dirty="0" err="1"/>
              <a:t>ezazu</a:t>
            </a:r>
            <a:r>
              <a:rPr lang="es-ES" dirty="0"/>
              <a:t> </a:t>
            </a:r>
            <a:r>
              <a:rPr lang="es-ES" dirty="0" err="1"/>
              <a:t>Hegaztien</a:t>
            </a:r>
            <a:r>
              <a:rPr lang="es-ES" dirty="0"/>
              <a:t> </a:t>
            </a:r>
            <a:r>
              <a:rPr lang="es-ES" dirty="0" err="1"/>
              <a:t>modeloa</a:t>
            </a:r>
            <a:r>
              <a:rPr lang="es-ES" dirty="0"/>
              <a:t>. </a:t>
            </a:r>
            <a:r>
              <a:rPr lang="es-ES" dirty="0" err="1"/>
              <a:t>Irudia</a:t>
            </a:r>
            <a:r>
              <a:rPr lang="es-ES" dirty="0"/>
              <a:t> </a:t>
            </a:r>
            <a:r>
              <a:rPr lang="es-ES" dirty="0" err="1"/>
              <a:t>sortu</a:t>
            </a:r>
            <a:r>
              <a:rPr lang="es-ES" dirty="0"/>
              <a:t> </a:t>
            </a:r>
            <a:r>
              <a:rPr lang="es-ES" dirty="0" err="1"/>
              <a:t>dezakezu</a:t>
            </a:r>
            <a:r>
              <a:rPr lang="es-ES" dirty="0"/>
              <a:t> modelo </a:t>
            </a:r>
            <a:r>
              <a:rPr lang="es-ES" dirty="0" err="1"/>
              <a:t>errepresentazeko</a:t>
            </a:r>
            <a:r>
              <a:rPr lang="es-ES" dirty="0"/>
              <a:t>?</a:t>
            </a:r>
          </a:p>
          <a:p>
            <a:pPr marL="285750" indent="-285750">
              <a:buFontTx/>
              <a:buChar char="-"/>
            </a:pPr>
            <a:r>
              <a:rPr lang="es-ES" dirty="0" err="1"/>
              <a:t>Zer</a:t>
            </a:r>
            <a:r>
              <a:rPr lang="es-ES" dirty="0"/>
              <a:t> </a:t>
            </a:r>
            <a:r>
              <a:rPr lang="es-ES" dirty="0" err="1"/>
              <a:t>elementuak</a:t>
            </a:r>
            <a:r>
              <a:rPr lang="es-ES" dirty="0"/>
              <a:t> </a:t>
            </a:r>
            <a:r>
              <a:rPr lang="es-ES" dirty="0" err="1"/>
              <a:t>ditu</a:t>
            </a:r>
            <a:r>
              <a:rPr lang="es-ES" dirty="0"/>
              <a:t> </a:t>
            </a:r>
            <a:r>
              <a:rPr lang="es-ES" dirty="0" err="1"/>
              <a:t>zure</a:t>
            </a:r>
            <a:r>
              <a:rPr lang="es-ES" dirty="0"/>
              <a:t> </a:t>
            </a:r>
            <a:r>
              <a:rPr lang="es-ES" dirty="0" err="1"/>
              <a:t>modeloak</a:t>
            </a:r>
            <a:r>
              <a:rPr lang="es-ES" dirty="0"/>
              <a:t>?</a:t>
            </a:r>
          </a:p>
          <a:p>
            <a:pPr marL="285750" indent="-285750">
              <a:buFontTx/>
              <a:buChar char="-"/>
            </a:pPr>
            <a:r>
              <a:rPr lang="es-ES" dirty="0" err="1"/>
              <a:t>Alderatu</a:t>
            </a:r>
            <a:r>
              <a:rPr lang="es-ES" dirty="0"/>
              <a:t> </a:t>
            </a:r>
            <a:r>
              <a:rPr lang="es-ES" dirty="0" err="1"/>
              <a:t>zure</a:t>
            </a:r>
            <a:r>
              <a:rPr lang="es-ES" dirty="0"/>
              <a:t> </a:t>
            </a:r>
            <a:r>
              <a:rPr lang="es-ES" dirty="0" err="1"/>
              <a:t>klasekidearekin</a:t>
            </a:r>
            <a:r>
              <a:rPr lang="es-ES" dirty="0"/>
              <a:t> eta </a:t>
            </a:r>
            <a:r>
              <a:rPr lang="es-ES" dirty="0" err="1"/>
              <a:t>proposatu</a:t>
            </a:r>
            <a:r>
              <a:rPr lang="es-ES" dirty="0"/>
              <a:t> </a:t>
            </a:r>
            <a:r>
              <a:rPr lang="es-ES" dirty="0" err="1"/>
              <a:t>berri</a:t>
            </a:r>
            <a:r>
              <a:rPr lang="es-ES" dirty="0"/>
              <a:t> </a:t>
            </a:r>
            <a:r>
              <a:rPr lang="es-ES" dirty="0" err="1"/>
              <a:t>bat</a:t>
            </a:r>
            <a:r>
              <a:rPr lang="es-ES" dirty="0"/>
              <a:t>.</a:t>
            </a:r>
          </a:p>
          <a:p>
            <a:pPr marL="285750" indent="-285750">
              <a:buFontTx/>
              <a:buChar char="-"/>
            </a:pPr>
            <a:endParaRPr lang="es-ES" dirty="0"/>
          </a:p>
          <a:p>
            <a:r>
              <a:rPr lang="es-ES" dirty="0"/>
              <a:t>(</a:t>
            </a:r>
            <a:r>
              <a:rPr lang="es-ES" dirty="0" err="1"/>
              <a:t>kontuan</a:t>
            </a:r>
            <a:r>
              <a:rPr lang="es-ES" dirty="0"/>
              <a:t> izan </a:t>
            </a:r>
            <a:r>
              <a:rPr lang="es-ES" dirty="0" err="1"/>
              <a:t>hegaztiak</a:t>
            </a:r>
            <a:r>
              <a:rPr lang="es-ES" dirty="0"/>
              <a:t> </a:t>
            </a:r>
            <a:r>
              <a:rPr lang="es-ES" dirty="0" err="1"/>
              <a:t>direla</a:t>
            </a:r>
            <a:r>
              <a:rPr lang="es-ES" dirty="0"/>
              <a:t> </a:t>
            </a:r>
            <a:r>
              <a:rPr lang="es-ES" dirty="0" err="1"/>
              <a:t>adibidez</a:t>
            </a:r>
            <a:r>
              <a:rPr lang="es-ES" dirty="0"/>
              <a:t> arrano, </a:t>
            </a:r>
            <a:r>
              <a:rPr lang="es-ES" dirty="0" err="1"/>
              <a:t>txolarrea</a:t>
            </a:r>
            <a:r>
              <a:rPr lang="es-ES" dirty="0"/>
              <a:t>, </a:t>
            </a:r>
            <a:r>
              <a:rPr lang="es-ES" dirty="0" err="1"/>
              <a:t>ostroka</a:t>
            </a:r>
            <a:r>
              <a:rPr lang="es-ES" dirty="0"/>
              <a:t> </a:t>
            </a:r>
            <a:r>
              <a:rPr lang="es-ES" dirty="0" err="1"/>
              <a:t>edo</a:t>
            </a:r>
            <a:r>
              <a:rPr lang="es-ES" dirty="0"/>
              <a:t> </a:t>
            </a:r>
            <a:r>
              <a:rPr lang="es-ES" dirty="0" err="1"/>
              <a:t>pinguino</a:t>
            </a:r>
            <a:r>
              <a:rPr lang="es-ES" dirty="0"/>
              <a:t>)</a:t>
            </a:r>
            <a:endParaRPr lang="eu-ES" dirty="0"/>
          </a:p>
        </p:txBody>
      </p:sp>
    </p:spTree>
    <p:extLst>
      <p:ext uri="{BB962C8B-B14F-4D97-AF65-F5344CB8AC3E}">
        <p14:creationId xmlns:p14="http://schemas.microsoft.com/office/powerpoint/2010/main" val="348184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2567608" y="1052736"/>
          <a:ext cx="6552730" cy="5266872"/>
        </p:xfrm>
        <a:graphic>
          <a:graphicData uri="http://schemas.openxmlformats.org/drawingml/2006/table">
            <a:tbl>
              <a:tblPr firstRow="1" firstCol="1" bandRow="1" bandCol="1">
                <a:tableStyleId>{5C22544A-7EE6-4342-B048-85BDC9FD1C3A}</a:tableStyleId>
              </a:tblPr>
              <a:tblGrid>
                <a:gridCol w="3276365">
                  <a:extLst>
                    <a:ext uri="{9D8B030D-6E8A-4147-A177-3AD203B41FA5}">
                      <a16:colId xmlns:a16="http://schemas.microsoft.com/office/drawing/2014/main" val="20000"/>
                    </a:ext>
                  </a:extLst>
                </a:gridCol>
                <a:gridCol w="3276365">
                  <a:extLst>
                    <a:ext uri="{9D8B030D-6E8A-4147-A177-3AD203B41FA5}">
                      <a16:colId xmlns:a16="http://schemas.microsoft.com/office/drawing/2014/main" val="20001"/>
                    </a:ext>
                  </a:extLst>
                </a:gridCol>
              </a:tblGrid>
              <a:tr h="318892">
                <a:tc>
                  <a:txBody>
                    <a:bodyPr/>
                    <a:lstStyle/>
                    <a:p>
                      <a:pPr>
                        <a:spcAft>
                          <a:spcPts val="600"/>
                        </a:spcAft>
                      </a:pPr>
                      <a:r>
                        <a:rPr lang="eu-ES" sz="1100" kern="1400" dirty="0">
                          <a:effectLst/>
                        </a:rPr>
                        <a:t>Saila</a:t>
                      </a:r>
                      <a:endParaRPr lang="eu-ES"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eu-ES" sz="1100" kern="1400">
                          <a:effectLst/>
                        </a:rPr>
                        <a:t>Deskribapena eta adibidea</a:t>
                      </a:r>
                      <a:endParaRPr lang="eu-ES" sz="11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193277">
                <a:tc>
                  <a:txBody>
                    <a:bodyPr/>
                    <a:lstStyle/>
                    <a:p>
                      <a:pPr>
                        <a:spcAft>
                          <a:spcPts val="600"/>
                        </a:spcAft>
                      </a:pPr>
                      <a:r>
                        <a:rPr lang="eu-ES" sz="1100" kern="1400">
                          <a:effectLst/>
                        </a:rPr>
                        <a:t>Eskalako modeloak</a:t>
                      </a:r>
                      <a:endParaRPr lang="eu-ES" sz="11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eu-ES" sz="1100" kern="1400">
                          <a:effectLst/>
                        </a:rPr>
                        <a:t>Jatorrizko modeloaren bertsio errazagoa ikusteko. Adib. Modelo anatomikoak</a:t>
                      </a:r>
                      <a:endParaRPr lang="eu-ES" sz="11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275571">
                <a:tc>
                  <a:txBody>
                    <a:bodyPr/>
                    <a:lstStyle/>
                    <a:p>
                      <a:pPr>
                        <a:spcAft>
                          <a:spcPts val="600"/>
                        </a:spcAft>
                      </a:pPr>
                      <a:r>
                        <a:rPr lang="eu-ES" sz="1100" kern="1400">
                          <a:effectLst/>
                        </a:rPr>
                        <a:t>Modelo analogoak</a:t>
                      </a:r>
                      <a:endParaRPr lang="eu-ES" sz="11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eu-ES" sz="1100" kern="1400">
                          <a:effectLst/>
                        </a:rPr>
                        <a:t>Jatorrizkoa modeloen sinplifikazioa zenbait fenomeno azaltzeko erabilgarria. Adb. Modelo atomiko eta molekularren sail ezberdinak.</a:t>
                      </a:r>
                      <a:endParaRPr lang="eu-ES" sz="11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84669">
                <a:tc>
                  <a:txBody>
                    <a:bodyPr/>
                    <a:lstStyle/>
                    <a:p>
                      <a:pPr>
                        <a:spcAft>
                          <a:spcPts val="600"/>
                        </a:spcAft>
                      </a:pPr>
                      <a:r>
                        <a:rPr lang="eu-ES" sz="1100" kern="1400">
                          <a:effectLst/>
                        </a:rPr>
                        <a:t>Modelo matematikoak</a:t>
                      </a:r>
                      <a:endParaRPr lang="eu-ES" sz="11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eu-ES" sz="1100" kern="1400">
                          <a:effectLst/>
                        </a:rPr>
                        <a:t>Egoera bat azaltzen du formulazio baten bidez. Adib. Palankaren legeak</a:t>
                      </a:r>
                      <a:endParaRPr lang="eu-ES" sz="11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594463">
                <a:tc>
                  <a:txBody>
                    <a:bodyPr/>
                    <a:lstStyle/>
                    <a:p>
                      <a:pPr>
                        <a:spcAft>
                          <a:spcPts val="600"/>
                        </a:spcAft>
                      </a:pPr>
                      <a:r>
                        <a:rPr lang="eu-ES" sz="1100" kern="1400">
                          <a:effectLst/>
                        </a:rPr>
                        <a:t>Modelo teorikoak</a:t>
                      </a:r>
                      <a:endParaRPr lang="eu-ES" sz="11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eu-ES" sz="1100" kern="1400" dirty="0">
                          <a:effectLst/>
                        </a:rPr>
                        <a:t>Aurkezten dute egoera edo fenomeno baten azalpena, zein aurretiko ezagutza zientifikoa, esperientzia eta behaketan oinarritua eta justifikatua dagoen. Adb. Bizidunaren modeloa</a:t>
                      </a:r>
                      <a:endParaRPr lang="eu-ES"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3" name="CuadroTexto 2"/>
          <p:cNvSpPr txBox="1"/>
          <p:nvPr/>
        </p:nvSpPr>
        <p:spPr>
          <a:xfrm>
            <a:off x="2559315" y="356483"/>
            <a:ext cx="5472608" cy="646331"/>
          </a:xfrm>
          <a:prstGeom prst="rect">
            <a:avLst/>
          </a:prstGeom>
          <a:noFill/>
        </p:spPr>
        <p:txBody>
          <a:bodyPr wrap="square" rtlCol="0">
            <a:spAutoFit/>
          </a:bodyPr>
          <a:lstStyle/>
          <a:p>
            <a:r>
              <a:rPr lang="eu-ES" b="1" dirty="0"/>
              <a:t>Modelo zientifikoen sailak</a:t>
            </a:r>
            <a:endParaRPr lang="eu-ES" dirty="0"/>
          </a:p>
          <a:p>
            <a:endParaRPr lang="eu-ES" dirty="0"/>
          </a:p>
        </p:txBody>
      </p:sp>
    </p:spTree>
    <p:extLst>
      <p:ext uri="{BB962C8B-B14F-4D97-AF65-F5344CB8AC3E}">
        <p14:creationId xmlns:p14="http://schemas.microsoft.com/office/powerpoint/2010/main" val="414374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99656" y="188641"/>
            <a:ext cx="5976664" cy="5586145"/>
          </a:xfrm>
          <a:prstGeom prst="rect">
            <a:avLst/>
          </a:prstGeom>
        </p:spPr>
        <p:txBody>
          <a:bodyPr wrap="square">
            <a:spAutoFit/>
          </a:bodyPr>
          <a:lstStyle/>
          <a:p>
            <a:pPr>
              <a:spcAft>
                <a:spcPts val="600"/>
              </a:spcAft>
            </a:pPr>
            <a:r>
              <a:rPr lang="eu-ES" b="1" kern="1400" dirty="0">
                <a:latin typeface="Arial" panose="020B0604020202020204" pitchFamily="34" charset="0"/>
                <a:ea typeface="Times New Roman" panose="02020603050405020304" pitchFamily="18" charset="0"/>
                <a:cs typeface="Times New Roman" panose="02020603050405020304" pitchFamily="18" charset="0"/>
              </a:rPr>
              <a:t>Eskolako zientzian erabiltzen diren zenbait modeloak</a:t>
            </a:r>
            <a:endParaRPr lang="eu-ES" kern="14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tabLst>
                <a:tab pos="457200" algn="l"/>
              </a:tabLst>
            </a:pPr>
            <a:r>
              <a:rPr lang="eu-ES" b="1" kern="1400" dirty="0">
                <a:latin typeface="Arial" panose="020B0604020202020204" pitchFamily="34" charset="0"/>
                <a:ea typeface="Times New Roman" panose="02020603050405020304" pitchFamily="18" charset="0"/>
                <a:cs typeface="Times New Roman" panose="02020603050405020304" pitchFamily="18" charset="0"/>
              </a:rPr>
              <a:t>Elektrizitatea</a:t>
            </a:r>
            <a:r>
              <a:rPr lang="eu-ES" kern="1400" dirty="0">
                <a:latin typeface="Arial" panose="020B0604020202020204" pitchFamily="34" charset="0"/>
                <a:ea typeface="Times New Roman" panose="02020603050405020304" pitchFamily="18" charset="0"/>
                <a:cs typeface="Times New Roman" panose="02020603050405020304" pitchFamily="18" charset="0"/>
              </a:rPr>
              <a:t>: irakasleak eta ikasleak Zirkuito erraldoiaren partaideak dira..</a:t>
            </a:r>
          </a:p>
          <a:p>
            <a:pPr marL="342900" indent="-342900">
              <a:buFont typeface="Symbol" panose="05050102010706020507" pitchFamily="18" charset="2"/>
              <a:buChar char=""/>
              <a:tabLst>
                <a:tab pos="457200" algn="l"/>
              </a:tabLst>
            </a:pPr>
            <a:r>
              <a:rPr lang="eu-ES" b="1" kern="1400" dirty="0">
                <a:latin typeface="Arial" panose="020B0604020202020204" pitchFamily="34" charset="0"/>
                <a:ea typeface="Times New Roman" panose="02020603050405020304" pitchFamily="18" charset="0"/>
                <a:cs typeface="Times New Roman" panose="02020603050405020304" pitchFamily="18" charset="0"/>
              </a:rPr>
              <a:t>Sare trofikoaren interrelazioak</a:t>
            </a:r>
            <a:r>
              <a:rPr lang="eu-ES" kern="1400" dirty="0">
                <a:latin typeface="Arial" panose="020B0604020202020204" pitchFamily="34" charset="0"/>
                <a:ea typeface="Times New Roman" panose="02020603050405020304" pitchFamily="18" charset="0"/>
                <a:cs typeface="Times New Roman" panose="02020603050405020304" pitchFamily="18" charset="0"/>
              </a:rPr>
              <a:t>: ikasleak errepresentatzen dute kontsumitzaile eta ekoizleen paperak sare trofikoa irudikatzeko.</a:t>
            </a:r>
          </a:p>
          <a:p>
            <a:pPr marL="342900" indent="-342900">
              <a:buFont typeface="Symbol" panose="05050102010706020507" pitchFamily="18" charset="2"/>
              <a:buChar char=""/>
              <a:tabLst>
                <a:tab pos="457200" algn="l"/>
              </a:tabLst>
            </a:pPr>
            <a:r>
              <a:rPr lang="eu-ES" b="1" kern="1400" dirty="0">
                <a:latin typeface="Arial" panose="020B0604020202020204" pitchFamily="34" charset="0"/>
                <a:ea typeface="Times New Roman" panose="02020603050405020304" pitchFamily="18" charset="0"/>
                <a:cs typeface="Times New Roman" panose="02020603050405020304" pitchFamily="18" charset="0"/>
              </a:rPr>
              <a:t>Gizakien birikak</a:t>
            </a:r>
            <a:r>
              <a:rPr lang="eu-ES" kern="1400" dirty="0">
                <a:latin typeface="Arial" panose="020B0604020202020204" pitchFamily="34" charset="0"/>
                <a:ea typeface="Times New Roman" panose="02020603050405020304" pitchFamily="18" charset="0"/>
                <a:cs typeface="Times New Roman" panose="02020603050405020304" pitchFamily="18" charset="0"/>
              </a:rPr>
              <a:t>: puxikak botilaren barruan.</a:t>
            </a:r>
          </a:p>
          <a:p>
            <a:pPr marL="342900" indent="-342900">
              <a:buFont typeface="Symbol" panose="05050102010706020507" pitchFamily="18" charset="2"/>
              <a:buChar char=""/>
              <a:tabLst>
                <a:tab pos="457200" algn="l"/>
              </a:tabLst>
            </a:pPr>
            <a:r>
              <a:rPr lang="eu-ES" b="1" kern="1400" dirty="0">
                <a:latin typeface="Arial" panose="020B0604020202020204" pitchFamily="34" charset="0"/>
                <a:ea typeface="Times New Roman" panose="02020603050405020304" pitchFamily="18" charset="0"/>
                <a:cs typeface="Times New Roman" panose="02020603050405020304" pitchFamily="18" charset="0"/>
              </a:rPr>
              <a:t>Atomoak, molekulak</a:t>
            </a:r>
            <a:r>
              <a:rPr lang="eu-ES" kern="1400" dirty="0">
                <a:latin typeface="Arial" panose="020B0604020202020204" pitchFamily="34" charset="0"/>
                <a:ea typeface="Times New Roman" panose="02020603050405020304" pitchFamily="18" charset="0"/>
                <a:cs typeface="Times New Roman" panose="02020603050405020304" pitchFamily="18" charset="0"/>
              </a:rPr>
              <a:t>..: modelo komertzialak bereziki prestatuak eskolako zientzia lantzeko edo ikasleek egiten dituztenak.</a:t>
            </a:r>
          </a:p>
          <a:p>
            <a:pPr marL="342900" indent="-342900">
              <a:buFont typeface="Symbol" panose="05050102010706020507" pitchFamily="18" charset="2"/>
              <a:buChar char=""/>
              <a:tabLst>
                <a:tab pos="457200" algn="l"/>
              </a:tabLst>
            </a:pPr>
            <a:r>
              <a:rPr lang="eu-ES" b="1" kern="1400" dirty="0">
                <a:latin typeface="Arial" panose="020B0604020202020204" pitchFamily="34" charset="0"/>
                <a:ea typeface="Times New Roman" panose="02020603050405020304" pitchFamily="18" charset="0"/>
                <a:cs typeface="Times New Roman" panose="02020603050405020304" pitchFamily="18" charset="0"/>
              </a:rPr>
              <a:t>Muskuluak, hezurrak, begiak, </a:t>
            </a:r>
            <a:r>
              <a:rPr lang="eu-ES" kern="1400" dirty="0">
                <a:latin typeface="Arial" panose="020B0604020202020204" pitchFamily="34" charset="0"/>
                <a:ea typeface="Times New Roman" panose="02020603050405020304" pitchFamily="18" charset="0"/>
                <a:cs typeface="Times New Roman" panose="02020603050405020304" pitchFamily="18" charset="0"/>
              </a:rPr>
              <a:t>: Modelo anatomiko komertzialak edo ikasleek eginak.</a:t>
            </a:r>
          </a:p>
          <a:p>
            <a:pPr marL="342900" indent="-342900">
              <a:buFont typeface="Symbol" panose="05050102010706020507" pitchFamily="18" charset="2"/>
              <a:buChar char=""/>
              <a:tabLst>
                <a:tab pos="457200" algn="l"/>
              </a:tabLst>
            </a:pPr>
            <a:r>
              <a:rPr lang="es-ES" b="1" kern="1400" dirty="0" err="1">
                <a:latin typeface="Arial" panose="020B0604020202020204" pitchFamily="34" charset="0"/>
                <a:ea typeface="Times New Roman" panose="02020603050405020304" pitchFamily="18" charset="0"/>
                <a:cs typeface="Times New Roman" panose="02020603050405020304" pitchFamily="18" charset="0"/>
              </a:rPr>
              <a:t>Lurra</a:t>
            </a:r>
            <a:r>
              <a:rPr lang="es-ES" b="1" kern="1400" dirty="0">
                <a:latin typeface="Arial" panose="020B0604020202020204" pitchFamily="34" charset="0"/>
                <a:ea typeface="Times New Roman" panose="02020603050405020304" pitchFamily="18" charset="0"/>
                <a:cs typeface="Times New Roman" panose="02020603050405020304" pitchFamily="18" charset="0"/>
              </a:rPr>
              <a:t> Planeta: </a:t>
            </a:r>
            <a:r>
              <a:rPr lang="es-ES" kern="1400" dirty="0">
                <a:latin typeface="Arial" panose="020B0604020202020204" pitchFamily="34" charset="0"/>
                <a:ea typeface="Times New Roman" panose="02020603050405020304" pitchFamily="18" charset="0"/>
                <a:cs typeface="Times New Roman" panose="02020603050405020304" pitchFamily="18" charset="0"/>
              </a:rPr>
              <a:t>modelo </a:t>
            </a:r>
            <a:r>
              <a:rPr lang="es-ES" kern="1400" dirty="0" err="1">
                <a:latin typeface="Arial" panose="020B0604020202020204" pitchFamily="34" charset="0"/>
                <a:ea typeface="Times New Roman" panose="02020603050405020304" pitchFamily="18" charset="0"/>
                <a:cs typeface="Times New Roman" panose="02020603050405020304" pitchFamily="18" charset="0"/>
              </a:rPr>
              <a:t>komertzialak</a:t>
            </a:r>
            <a:endParaRPr lang="eu-ES" kern="1400" dirty="0">
              <a:latin typeface="Arial" panose="020B0604020202020204" pitchFamily="34" charset="0"/>
              <a:ea typeface="Times New Roman" panose="02020603050405020304" pitchFamily="18" charset="0"/>
              <a:cs typeface="Times New Roman" panose="02020603050405020304" pitchFamily="18" charset="0"/>
            </a:endParaRPr>
          </a:p>
          <a:p>
            <a:pPr>
              <a:spcAft>
                <a:spcPts val="600"/>
              </a:spcAft>
            </a:pPr>
            <a:r>
              <a:rPr lang="eu-ES" kern="1400" dirty="0">
                <a:latin typeface="Arial" panose="020B0604020202020204" pitchFamily="34" charset="0"/>
                <a:ea typeface="Times New Roman" panose="02020603050405020304" pitchFamily="18" charset="0"/>
                <a:cs typeface="Times New Roman" panose="02020603050405020304" pitchFamily="18" charset="0"/>
              </a:rPr>
              <a:t> </a:t>
            </a:r>
          </a:p>
          <a:p>
            <a:pPr>
              <a:spcAft>
                <a:spcPts val="600"/>
              </a:spcAft>
            </a:pPr>
            <a:r>
              <a:rPr lang="eu-ES" b="1" kern="1400" dirty="0">
                <a:latin typeface="Arial" panose="020B0604020202020204" pitchFamily="34" charset="0"/>
                <a:ea typeface="Times New Roman" panose="02020603050405020304" pitchFamily="18" charset="0"/>
                <a:cs typeface="Times New Roman" panose="02020603050405020304" pitchFamily="18" charset="0"/>
              </a:rPr>
              <a:t>Analogien adibideak eskolako zientziarako erabilgarriak.</a:t>
            </a:r>
            <a:endParaRPr lang="eu-ES" kern="14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tabLst>
                <a:tab pos="457200" algn="l"/>
              </a:tabLst>
            </a:pPr>
            <a:r>
              <a:rPr lang="eu-ES" kern="1400" dirty="0">
                <a:latin typeface="Arial" panose="020B0604020202020204" pitchFamily="34" charset="0"/>
                <a:ea typeface="Times New Roman" panose="02020603050405020304" pitchFamily="18" charset="0"/>
                <a:cs typeface="Times New Roman" panose="02020603050405020304" pitchFamily="18" charset="0"/>
              </a:rPr>
              <a:t>Dirua energiaren analogia da.</a:t>
            </a:r>
          </a:p>
          <a:p>
            <a:pPr marL="342900" indent="-342900">
              <a:buFont typeface="Symbol" panose="05050102010706020507" pitchFamily="18" charset="2"/>
              <a:buChar char=""/>
              <a:tabLst>
                <a:tab pos="457200" algn="l"/>
              </a:tabLst>
            </a:pPr>
            <a:r>
              <a:rPr lang="eu-ES" kern="1400" dirty="0">
                <a:latin typeface="Arial" panose="020B0604020202020204" pitchFamily="34" charset="0"/>
                <a:ea typeface="Times New Roman" panose="02020603050405020304" pitchFamily="18" charset="0"/>
                <a:cs typeface="Times New Roman" panose="02020603050405020304" pitchFamily="18" charset="0"/>
              </a:rPr>
              <a:t>Argazki </a:t>
            </a:r>
            <a:r>
              <a:rPr lang="eu-ES" kern="1400" dirty="0" err="1">
                <a:latin typeface="Arial" panose="020B0604020202020204" pitchFamily="34" charset="0"/>
                <a:ea typeface="Times New Roman" panose="02020603050405020304" pitchFamily="18" charset="0"/>
                <a:cs typeface="Times New Roman" panose="02020603050405020304" pitchFamily="18" charset="0"/>
              </a:rPr>
              <a:t>kamara</a:t>
            </a:r>
            <a:r>
              <a:rPr lang="eu-ES" kern="1400" dirty="0">
                <a:latin typeface="Arial" panose="020B0604020202020204" pitchFamily="34" charset="0"/>
                <a:ea typeface="Times New Roman" panose="02020603050405020304" pitchFamily="18" charset="0"/>
                <a:cs typeface="Times New Roman" panose="02020603050405020304" pitchFamily="18" charset="0"/>
              </a:rPr>
              <a:t> analogikoa begiaren analogia da.</a:t>
            </a:r>
          </a:p>
          <a:p>
            <a:pPr>
              <a:spcAft>
                <a:spcPts val="600"/>
              </a:spcAft>
            </a:pPr>
            <a:r>
              <a:rPr lang="eu-ES" kern="1400" dirty="0">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742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u-ES"/>
              <a:t>Zientziaren modeloak</a:t>
            </a:r>
          </a:p>
        </p:txBody>
      </p:sp>
      <p:sp>
        <p:nvSpPr>
          <p:cNvPr id="25603" name="Rectangle 3"/>
          <p:cNvSpPr>
            <a:spLocks noGrp="1"/>
          </p:cNvSpPr>
          <p:nvPr>
            <p:ph type="body" idx="1"/>
          </p:nvPr>
        </p:nvSpPr>
        <p:spPr>
          <a:xfrm>
            <a:off x="2015331" y="2514601"/>
            <a:ext cx="8173264" cy="1904999"/>
          </a:xfrm>
        </p:spPr>
        <p:txBody>
          <a:bodyPr>
            <a:normAutofit/>
          </a:bodyPr>
          <a:lstStyle/>
          <a:p>
            <a:r>
              <a:rPr lang="eu-ES" sz="1800" dirty="0"/>
              <a:t>Hurrengo diapositiban azaltzen dira eskolan erakusten diren modelo zientifikoak eta haien egitura.</a:t>
            </a:r>
          </a:p>
          <a:p>
            <a:r>
              <a:rPr lang="eu-ES" sz="1800" dirty="0"/>
              <a:t>Ulergarrienak dira esperientziak erakusten digutenak, eta horietatik abiatu behar dira modelo zientifikoak eraikitzeko.</a:t>
            </a:r>
          </a:p>
        </p:txBody>
      </p:sp>
      <p:sp>
        <p:nvSpPr>
          <p:cNvPr id="2" name="CuadroTexto 1"/>
          <p:cNvSpPr txBox="1"/>
          <p:nvPr/>
        </p:nvSpPr>
        <p:spPr>
          <a:xfrm>
            <a:off x="2139157" y="1468785"/>
            <a:ext cx="8173263" cy="923330"/>
          </a:xfrm>
          <a:prstGeom prst="rect">
            <a:avLst/>
          </a:prstGeom>
          <a:noFill/>
        </p:spPr>
        <p:txBody>
          <a:bodyPr wrap="none" rtlCol="0">
            <a:spAutoFit/>
          </a:bodyPr>
          <a:lstStyle/>
          <a:p>
            <a:r>
              <a:rPr lang="es-ES" dirty="0" err="1">
                <a:solidFill>
                  <a:srgbClr val="FF0000"/>
                </a:solidFill>
              </a:rPr>
              <a:t>Kontzeptu</a:t>
            </a:r>
            <a:r>
              <a:rPr lang="es-ES" dirty="0">
                <a:solidFill>
                  <a:srgbClr val="FF0000"/>
                </a:solidFill>
              </a:rPr>
              <a:t> </a:t>
            </a:r>
            <a:r>
              <a:rPr lang="es-ES" dirty="0" err="1">
                <a:solidFill>
                  <a:srgbClr val="FF0000"/>
                </a:solidFill>
              </a:rPr>
              <a:t>zientifikoak</a:t>
            </a:r>
            <a:r>
              <a:rPr lang="es-ES" dirty="0">
                <a:solidFill>
                  <a:srgbClr val="FF0000"/>
                </a:solidFill>
              </a:rPr>
              <a:t> eta </a:t>
            </a:r>
            <a:r>
              <a:rPr lang="es-ES" dirty="0" err="1">
                <a:solidFill>
                  <a:srgbClr val="FF0000"/>
                </a:solidFill>
              </a:rPr>
              <a:t>haien</a:t>
            </a:r>
            <a:r>
              <a:rPr lang="es-ES" dirty="0">
                <a:solidFill>
                  <a:srgbClr val="FF0000"/>
                </a:solidFill>
              </a:rPr>
              <a:t> </a:t>
            </a:r>
            <a:r>
              <a:rPr lang="es-ES" dirty="0" err="1">
                <a:solidFill>
                  <a:srgbClr val="FF0000"/>
                </a:solidFill>
              </a:rPr>
              <a:t>arteko</a:t>
            </a:r>
            <a:r>
              <a:rPr lang="es-ES" dirty="0">
                <a:solidFill>
                  <a:srgbClr val="FF0000"/>
                </a:solidFill>
              </a:rPr>
              <a:t> </a:t>
            </a:r>
            <a:r>
              <a:rPr lang="es-ES" dirty="0" err="1">
                <a:solidFill>
                  <a:srgbClr val="FF0000"/>
                </a:solidFill>
              </a:rPr>
              <a:t>erlazioak</a:t>
            </a:r>
            <a:r>
              <a:rPr lang="es-ES" dirty="0">
                <a:solidFill>
                  <a:srgbClr val="FF0000"/>
                </a:solidFill>
              </a:rPr>
              <a:t>, </a:t>
            </a:r>
            <a:r>
              <a:rPr lang="es-ES" dirty="0" err="1">
                <a:solidFill>
                  <a:srgbClr val="FF0000"/>
                </a:solidFill>
              </a:rPr>
              <a:t>edo</a:t>
            </a:r>
            <a:r>
              <a:rPr lang="es-ES" dirty="0">
                <a:solidFill>
                  <a:srgbClr val="FF0000"/>
                </a:solidFill>
              </a:rPr>
              <a:t> </a:t>
            </a:r>
            <a:r>
              <a:rPr lang="es-ES" dirty="0" err="1">
                <a:solidFill>
                  <a:srgbClr val="FF0000"/>
                </a:solidFill>
              </a:rPr>
              <a:t>prozesuen</a:t>
            </a:r>
            <a:r>
              <a:rPr lang="es-ES" dirty="0">
                <a:solidFill>
                  <a:srgbClr val="FF0000"/>
                </a:solidFill>
              </a:rPr>
              <a:t> </a:t>
            </a:r>
            <a:r>
              <a:rPr lang="es-ES" dirty="0" err="1">
                <a:solidFill>
                  <a:srgbClr val="FF0000"/>
                </a:solidFill>
              </a:rPr>
              <a:t>azalpenak</a:t>
            </a:r>
            <a:r>
              <a:rPr lang="es-ES" dirty="0">
                <a:solidFill>
                  <a:srgbClr val="FF0000"/>
                </a:solidFill>
              </a:rPr>
              <a:t>,</a:t>
            </a:r>
          </a:p>
          <a:p>
            <a:r>
              <a:rPr lang="es-ES" dirty="0">
                <a:solidFill>
                  <a:srgbClr val="FF0000"/>
                </a:solidFill>
              </a:rPr>
              <a:t> </a:t>
            </a:r>
            <a:r>
              <a:rPr lang="es-ES" dirty="0" err="1">
                <a:solidFill>
                  <a:srgbClr val="FF0000"/>
                </a:solidFill>
              </a:rPr>
              <a:t>edo</a:t>
            </a:r>
            <a:r>
              <a:rPr lang="es-ES" dirty="0">
                <a:solidFill>
                  <a:srgbClr val="FF0000"/>
                </a:solidFill>
              </a:rPr>
              <a:t>/eta </a:t>
            </a:r>
            <a:r>
              <a:rPr lang="es-ES" dirty="0" err="1">
                <a:solidFill>
                  <a:srgbClr val="FF0000"/>
                </a:solidFill>
              </a:rPr>
              <a:t>legeak</a:t>
            </a:r>
            <a:r>
              <a:rPr lang="es-ES" dirty="0">
                <a:solidFill>
                  <a:srgbClr val="FF0000"/>
                </a:solidFill>
              </a:rPr>
              <a:t>, </a:t>
            </a:r>
            <a:r>
              <a:rPr lang="es-ES" dirty="0" err="1">
                <a:solidFill>
                  <a:srgbClr val="FF0000"/>
                </a:solidFill>
              </a:rPr>
              <a:t>definizioak</a:t>
            </a:r>
            <a:r>
              <a:rPr lang="es-ES" dirty="0">
                <a:solidFill>
                  <a:srgbClr val="FF0000"/>
                </a:solidFill>
              </a:rPr>
              <a:t> </a:t>
            </a:r>
            <a:r>
              <a:rPr lang="es-ES" dirty="0" err="1">
                <a:solidFill>
                  <a:srgbClr val="FF0000"/>
                </a:solidFill>
              </a:rPr>
              <a:t>osatzen</a:t>
            </a:r>
            <a:r>
              <a:rPr lang="es-ES" dirty="0">
                <a:solidFill>
                  <a:srgbClr val="FF0000"/>
                </a:solidFill>
              </a:rPr>
              <a:t> </a:t>
            </a:r>
            <a:r>
              <a:rPr lang="es-ES" dirty="0" err="1">
                <a:solidFill>
                  <a:srgbClr val="FF0000"/>
                </a:solidFill>
              </a:rPr>
              <a:t>dute</a:t>
            </a:r>
            <a:r>
              <a:rPr lang="es-ES" dirty="0">
                <a:solidFill>
                  <a:srgbClr val="FF0000"/>
                </a:solidFill>
              </a:rPr>
              <a:t> Modelo </a:t>
            </a:r>
            <a:r>
              <a:rPr lang="es-ES" dirty="0" err="1">
                <a:solidFill>
                  <a:srgbClr val="FF0000"/>
                </a:solidFill>
              </a:rPr>
              <a:t>Zientifikoak</a:t>
            </a:r>
            <a:r>
              <a:rPr lang="es-ES" dirty="0">
                <a:solidFill>
                  <a:srgbClr val="FF0000"/>
                </a:solidFill>
              </a:rPr>
              <a:t>. </a:t>
            </a:r>
            <a:r>
              <a:rPr lang="es-ES" dirty="0" err="1">
                <a:solidFill>
                  <a:srgbClr val="FF0000"/>
                </a:solidFill>
              </a:rPr>
              <a:t>Ikasmaila</a:t>
            </a:r>
            <a:r>
              <a:rPr lang="es-ES" dirty="0">
                <a:solidFill>
                  <a:srgbClr val="FF0000"/>
                </a:solidFill>
              </a:rPr>
              <a:t> </a:t>
            </a:r>
            <a:r>
              <a:rPr lang="es-ES" dirty="0" err="1">
                <a:solidFill>
                  <a:srgbClr val="FF0000"/>
                </a:solidFill>
              </a:rPr>
              <a:t>bakoitzean</a:t>
            </a:r>
            <a:endParaRPr lang="es-ES" dirty="0">
              <a:solidFill>
                <a:srgbClr val="FF0000"/>
              </a:solidFill>
            </a:endParaRPr>
          </a:p>
          <a:p>
            <a:r>
              <a:rPr lang="es-ES" dirty="0">
                <a:solidFill>
                  <a:srgbClr val="FF0000"/>
                </a:solidFill>
              </a:rPr>
              <a:t> </a:t>
            </a:r>
            <a:r>
              <a:rPr lang="es-ES" dirty="0" err="1">
                <a:solidFill>
                  <a:srgbClr val="FF0000"/>
                </a:solidFill>
              </a:rPr>
              <a:t>definitu</a:t>
            </a:r>
            <a:r>
              <a:rPr lang="es-ES" dirty="0">
                <a:solidFill>
                  <a:srgbClr val="FF0000"/>
                </a:solidFill>
              </a:rPr>
              <a:t> </a:t>
            </a:r>
            <a:r>
              <a:rPr lang="es-ES" dirty="0" err="1">
                <a:solidFill>
                  <a:srgbClr val="FF0000"/>
                </a:solidFill>
              </a:rPr>
              <a:t>behar</a:t>
            </a:r>
            <a:r>
              <a:rPr lang="es-ES" dirty="0">
                <a:solidFill>
                  <a:srgbClr val="FF0000"/>
                </a:solidFill>
              </a:rPr>
              <a:t> </a:t>
            </a:r>
            <a:r>
              <a:rPr lang="es-ES" dirty="0" err="1">
                <a:solidFill>
                  <a:srgbClr val="FF0000"/>
                </a:solidFill>
              </a:rPr>
              <a:t>dira</a:t>
            </a:r>
            <a:r>
              <a:rPr lang="es-ES" dirty="0">
                <a:solidFill>
                  <a:srgbClr val="FF0000"/>
                </a:solidFill>
              </a:rPr>
              <a:t> </a:t>
            </a:r>
            <a:r>
              <a:rPr lang="es-ES" dirty="0" err="1">
                <a:solidFill>
                  <a:srgbClr val="FF0000"/>
                </a:solidFill>
              </a:rPr>
              <a:t>zeintzuk</a:t>
            </a:r>
            <a:r>
              <a:rPr lang="es-ES" dirty="0">
                <a:solidFill>
                  <a:srgbClr val="FF0000"/>
                </a:solidFill>
              </a:rPr>
              <a:t> </a:t>
            </a:r>
            <a:r>
              <a:rPr lang="es-ES" dirty="0" err="1">
                <a:solidFill>
                  <a:srgbClr val="FF0000"/>
                </a:solidFill>
              </a:rPr>
              <a:t>diren</a:t>
            </a:r>
            <a:r>
              <a:rPr lang="es-ES" dirty="0">
                <a:solidFill>
                  <a:srgbClr val="FF0000"/>
                </a:solidFill>
              </a:rPr>
              <a:t> eta </a:t>
            </a:r>
            <a:r>
              <a:rPr lang="es-ES" dirty="0" err="1">
                <a:solidFill>
                  <a:srgbClr val="FF0000"/>
                </a:solidFill>
              </a:rPr>
              <a:t>zein</a:t>
            </a:r>
            <a:r>
              <a:rPr lang="es-ES" dirty="0">
                <a:solidFill>
                  <a:srgbClr val="FF0000"/>
                </a:solidFill>
              </a:rPr>
              <a:t> fenómeno </a:t>
            </a:r>
            <a:r>
              <a:rPr lang="es-ES" dirty="0" err="1">
                <a:solidFill>
                  <a:srgbClr val="FF0000"/>
                </a:solidFill>
              </a:rPr>
              <a:t>naturalekin</a:t>
            </a:r>
            <a:r>
              <a:rPr lang="es-ES" dirty="0">
                <a:solidFill>
                  <a:srgbClr val="FF0000"/>
                </a:solidFill>
              </a:rPr>
              <a:t> </a:t>
            </a:r>
            <a:r>
              <a:rPr lang="es-ES" dirty="0" err="1">
                <a:solidFill>
                  <a:srgbClr val="FF0000"/>
                </a:solidFill>
              </a:rPr>
              <a:t>erlazionatzen</a:t>
            </a:r>
            <a:r>
              <a:rPr lang="es-ES" dirty="0">
                <a:solidFill>
                  <a:srgbClr val="FF0000"/>
                </a:solidFill>
              </a:rPr>
              <a:t> </a:t>
            </a:r>
            <a:r>
              <a:rPr lang="es-ES" dirty="0" err="1">
                <a:solidFill>
                  <a:srgbClr val="FF0000"/>
                </a:solidFill>
              </a:rPr>
              <a:t>diren</a:t>
            </a:r>
            <a:r>
              <a:rPr lang="es-ES" dirty="0"/>
              <a:t>.</a:t>
            </a:r>
            <a:endParaRPr lang="eu-ES" dirty="0"/>
          </a:p>
        </p:txBody>
      </p:sp>
    </p:spTree>
    <p:extLst>
      <p:ext uri="{BB962C8B-B14F-4D97-AF65-F5344CB8AC3E}">
        <p14:creationId xmlns:p14="http://schemas.microsoft.com/office/powerpoint/2010/main" val="17229142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1365</Words>
  <Application>Microsoft Office PowerPoint</Application>
  <PresentationFormat>Panorámica</PresentationFormat>
  <Paragraphs>237</Paragraphs>
  <Slides>18</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Zientziaren modeloak</vt:lpstr>
      <vt:lpstr>Presentación de PowerPoint</vt:lpstr>
      <vt:lpstr>Zer da modelizazio eta zertarako balio du?</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Pública de Navarra-Nafarroako Unibertsitate Publikoa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 Ibarra</dc:creator>
  <cp:lastModifiedBy>JULIA IBARRA</cp:lastModifiedBy>
  <cp:revision>3</cp:revision>
  <dcterms:created xsi:type="dcterms:W3CDTF">2019-01-09T14:00:07Z</dcterms:created>
  <dcterms:modified xsi:type="dcterms:W3CDTF">2025-01-31T09:59:55Z</dcterms:modified>
</cp:coreProperties>
</file>